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wdp" ContentType="image/vnd.ms-photo"/>
  <Default Extension="tif" ContentType="image/tif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sldIdLst>
    <p:sldId id="599" r:id="rId2"/>
    <p:sldId id="681" r:id="rId3"/>
    <p:sldId id="684" r:id="rId4"/>
    <p:sldId id="623" r:id="rId5"/>
    <p:sldId id="625" r:id="rId6"/>
    <p:sldId id="624" r:id="rId7"/>
    <p:sldId id="626" r:id="rId8"/>
    <p:sldId id="680" r:id="rId9"/>
    <p:sldId id="685" r:id="rId10"/>
    <p:sldId id="668" r:id="rId11"/>
    <p:sldId id="670" r:id="rId12"/>
    <p:sldId id="671" r:id="rId13"/>
    <p:sldId id="669" r:id="rId14"/>
    <p:sldId id="679" r:id="rId15"/>
    <p:sldId id="683" r:id="rId16"/>
    <p:sldId id="604" r:id="rId17"/>
    <p:sldId id="667" r:id="rId18"/>
    <p:sldId id="672" r:id="rId19"/>
    <p:sldId id="663" r:id="rId20"/>
    <p:sldId id="664" r:id="rId21"/>
    <p:sldId id="601" r:id="rId22"/>
    <p:sldId id="627" r:id="rId23"/>
    <p:sldId id="628" r:id="rId24"/>
    <p:sldId id="629" r:id="rId25"/>
    <p:sldId id="630" r:id="rId26"/>
    <p:sldId id="631" r:id="rId27"/>
    <p:sldId id="634" r:id="rId28"/>
    <p:sldId id="635" r:id="rId29"/>
    <p:sldId id="636" r:id="rId30"/>
    <p:sldId id="637" r:id="rId31"/>
    <p:sldId id="638" r:id="rId32"/>
    <p:sldId id="639" r:id="rId33"/>
    <p:sldId id="640" r:id="rId34"/>
    <p:sldId id="642" r:id="rId35"/>
    <p:sldId id="641" r:id="rId36"/>
    <p:sldId id="644" r:id="rId37"/>
    <p:sldId id="643" r:id="rId38"/>
    <p:sldId id="645" r:id="rId39"/>
    <p:sldId id="646" r:id="rId40"/>
    <p:sldId id="647" r:id="rId41"/>
    <p:sldId id="648" r:id="rId42"/>
    <p:sldId id="602" r:id="rId43"/>
    <p:sldId id="651" r:id="rId44"/>
    <p:sldId id="605" r:id="rId45"/>
    <p:sldId id="673" r:id="rId46"/>
    <p:sldId id="674" r:id="rId47"/>
    <p:sldId id="650" r:id="rId48"/>
    <p:sldId id="675" r:id="rId49"/>
    <p:sldId id="676" r:id="rId50"/>
    <p:sldId id="677" r:id="rId51"/>
    <p:sldId id="678" r:id="rId52"/>
    <p:sldId id="652" r:id="rId53"/>
    <p:sldId id="615" r:id="rId54"/>
    <p:sldId id="616" r:id="rId55"/>
    <p:sldId id="617" r:id="rId56"/>
    <p:sldId id="618" r:id="rId57"/>
    <p:sldId id="619" r:id="rId58"/>
    <p:sldId id="620" r:id="rId59"/>
    <p:sldId id="621" r:id="rId60"/>
    <p:sldId id="622" r:id="rId61"/>
    <p:sldId id="653" r:id="rId62"/>
    <p:sldId id="654" r:id="rId63"/>
    <p:sldId id="659" r:id="rId64"/>
    <p:sldId id="660" r:id="rId65"/>
    <p:sldId id="661" r:id="rId66"/>
    <p:sldId id="662" r:id="rId67"/>
    <p:sldId id="600" r:id="rId68"/>
    <p:sldId id="655" r:id="rId69"/>
    <p:sldId id="658" r:id="rId70"/>
    <p:sldId id="665" r:id="rId71"/>
    <p:sldId id="656" r:id="rId72"/>
    <p:sldId id="657" r:id="rId73"/>
    <p:sldId id="666" r:id="rId74"/>
    <p:sldId id="603" r:id="rId75"/>
    <p:sldId id="632" r:id="rId76"/>
    <p:sldId id="633" r:id="rId77"/>
    <p:sldId id="607" r:id="rId78"/>
    <p:sldId id="609" r:id="rId79"/>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o are we" id="{0E2FEEB1-3A4B-4DD7-8FB7-6C162B2F64FC}">
          <p14:sldIdLst>
            <p14:sldId id="599"/>
            <p14:sldId id="681"/>
            <p14:sldId id="684"/>
            <p14:sldId id="623"/>
            <p14:sldId id="625"/>
            <p14:sldId id="624"/>
            <p14:sldId id="626"/>
            <p14:sldId id="680"/>
            <p14:sldId id="685"/>
            <p14:sldId id="668"/>
            <p14:sldId id="670"/>
            <p14:sldId id="671"/>
            <p14:sldId id="669"/>
            <p14:sldId id="679"/>
            <p14:sldId id="683"/>
          </p14:sldIdLst>
        </p14:section>
        <p14:section name="Intro" id="{7259CCC4-756C-42B1-88E3-991F9241324B}">
          <p14:sldIdLst>
            <p14:sldId id="604"/>
            <p14:sldId id="667"/>
            <p14:sldId id="672"/>
            <p14:sldId id="663"/>
            <p14:sldId id="664"/>
            <p14:sldId id="601"/>
            <p14:sldId id="627"/>
            <p14:sldId id="628"/>
            <p14:sldId id="629"/>
            <p14:sldId id="630"/>
            <p14:sldId id="631"/>
            <p14:sldId id="634"/>
            <p14:sldId id="635"/>
            <p14:sldId id="636"/>
            <p14:sldId id="637"/>
            <p14:sldId id="638"/>
            <p14:sldId id="639"/>
            <p14:sldId id="640"/>
            <p14:sldId id="642"/>
            <p14:sldId id="641"/>
            <p14:sldId id="644"/>
            <p14:sldId id="643"/>
            <p14:sldId id="645"/>
            <p14:sldId id="646"/>
            <p14:sldId id="647"/>
            <p14:sldId id="648"/>
          </p14:sldIdLst>
        </p14:section>
        <p14:section name="Scalling, IK, ID" id="{F6423F34-D3F1-402B-AA0A-99CB38086CF6}">
          <p14:sldIdLst>
            <p14:sldId id="602"/>
            <p14:sldId id="651"/>
            <p14:sldId id="605"/>
            <p14:sldId id="673"/>
            <p14:sldId id="674"/>
            <p14:sldId id="650"/>
            <p14:sldId id="675"/>
            <p14:sldId id="676"/>
            <p14:sldId id="677"/>
            <p14:sldId id="678"/>
            <p14:sldId id="652"/>
            <p14:sldId id="615"/>
            <p14:sldId id="616"/>
            <p14:sldId id="617"/>
            <p14:sldId id="618"/>
            <p14:sldId id="619"/>
            <p14:sldId id="620"/>
            <p14:sldId id="621"/>
            <p14:sldId id="622"/>
            <p14:sldId id="653"/>
            <p14:sldId id="654"/>
            <p14:sldId id="659"/>
            <p14:sldId id="660"/>
            <p14:sldId id="661"/>
            <p14:sldId id="662"/>
          </p14:sldIdLst>
        </p14:section>
        <p14:section name="Muscle and JCF" id="{777D956A-F98A-481E-B505-7D5B28B574E2}">
          <p14:sldIdLst>
            <p14:sldId id="600"/>
            <p14:sldId id="655"/>
            <p14:sldId id="658"/>
            <p14:sldId id="665"/>
            <p14:sldId id="656"/>
            <p14:sldId id="657"/>
            <p14:sldId id="666"/>
          </p14:sldIdLst>
        </p14:section>
        <p14:section name="Practical examples" id="{219BA570-E009-4536-BE7D-73A976101765}">
          <p14:sldIdLst>
            <p14:sldId id="603"/>
            <p14:sldId id="632"/>
            <p14:sldId id="633"/>
          </p14:sldIdLst>
        </p14:section>
        <p14:section name="Future directions" id="{86A16683-9242-489A-8252-D7C7CDCC3273}">
          <p14:sldIdLst>
            <p14:sldId id="607"/>
            <p14:sldId id="6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833" y="5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E12B25-9330-4688-B132-96C3DF9785FC}" type="datetimeFigureOut">
              <a:rPr lang="LID4096" smtClean="0"/>
              <a:t>10/08/2023</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165626-EA9B-4F86-8AFC-DC300B6979AE}" type="slidenum">
              <a:rPr lang="LID4096" smtClean="0"/>
              <a:t>‹#›</a:t>
            </a:fld>
            <a:endParaRPr lang="LID4096"/>
          </a:p>
        </p:txBody>
      </p:sp>
    </p:spTree>
    <p:extLst>
      <p:ext uri="{BB962C8B-B14F-4D97-AF65-F5344CB8AC3E}">
        <p14:creationId xmlns:p14="http://schemas.microsoft.com/office/powerpoint/2010/main" val="644169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https://github.com/basgoncalves/BIP_OpenSim_Hungarian_USports</a:t>
            </a:r>
          </a:p>
        </p:txBody>
      </p:sp>
      <p:sp>
        <p:nvSpPr>
          <p:cNvPr id="4" name="Slide Number Placeholder 3"/>
          <p:cNvSpPr>
            <a:spLocks noGrp="1"/>
          </p:cNvSpPr>
          <p:nvPr>
            <p:ph type="sldNum" sz="quarter" idx="5"/>
          </p:nvPr>
        </p:nvSpPr>
        <p:spPr/>
        <p:txBody>
          <a:bodyPr/>
          <a:lstStyle/>
          <a:p>
            <a:fld id="{F1165626-EA9B-4F86-8AFC-DC300B6979AE}" type="slidenum">
              <a:rPr lang="LID4096" smtClean="0"/>
              <a:t>2</a:t>
            </a:fld>
            <a:endParaRPr lang="LID4096"/>
          </a:p>
        </p:txBody>
      </p:sp>
    </p:spTree>
    <p:extLst>
      <p:ext uri="{BB962C8B-B14F-4D97-AF65-F5344CB8AC3E}">
        <p14:creationId xmlns:p14="http://schemas.microsoft.com/office/powerpoint/2010/main" val="1631938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Let’s play the same game</a:t>
            </a:r>
            <a:r>
              <a:rPr lang="en-AU" baseline="0" dirty="0"/>
              <a:t> as before and assume we have a participant with a lot of soft tissue and the markers are moving relative to the underlying bone. On the first picture here we can see the perfect case. All the model markers perfectly match the experimental markers. That’s the reason why we only see the model markers on this figure. The experimental markers are underneath the red model markers.</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58</a:t>
            </a:fld>
            <a:endParaRPr lang="en-AU"/>
          </a:p>
        </p:txBody>
      </p:sp>
    </p:spTree>
    <p:extLst>
      <p:ext uri="{BB962C8B-B14F-4D97-AF65-F5344CB8AC3E}">
        <p14:creationId xmlns:p14="http://schemas.microsoft.com/office/powerpoint/2010/main" val="2741937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Let’s assume the experimental markers of the shank segment are a lot more</a:t>
            </a:r>
            <a:r>
              <a:rPr lang="en-AU" baseline="0" dirty="0"/>
              <a:t> distal compared to the model markers of the shank. Same initial situation as we had before when we were looking at the Direct Kinematics approach.</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59</a:t>
            </a:fld>
            <a:endParaRPr lang="en-AU"/>
          </a:p>
        </p:txBody>
      </p:sp>
    </p:spTree>
    <p:extLst>
      <p:ext uri="{BB962C8B-B14F-4D97-AF65-F5344CB8AC3E}">
        <p14:creationId xmlns:p14="http://schemas.microsoft.com/office/powerpoint/2010/main" val="1584746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Inverse Kinematics changes the pose of the model, without changing</a:t>
            </a:r>
            <a:r>
              <a:rPr lang="en-AU" baseline="0" dirty="0"/>
              <a:t> the segment lengths or allowing the joints to fly apart, to match the position of the experimental markers as good as possible.</a:t>
            </a:r>
          </a:p>
          <a:p>
            <a:r>
              <a:rPr lang="en-AU" baseline="0" dirty="0"/>
              <a:t>Let’s summarize the Inverse Kinematics approach again:</a:t>
            </a:r>
          </a:p>
          <a:p>
            <a:r>
              <a:rPr lang="en-AU" baseline="0" dirty="0"/>
              <a:t>It is NOT assumed that the markers are rigidly attached to the bones but we have a rigid generic model, which does not allow changes in bone lengths after scaling. Furthermore, joint movements are constrained which prevents un-physiological joint movements.</a:t>
            </a:r>
          </a:p>
          <a:p>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60</a:t>
            </a:fld>
            <a:endParaRPr lang="en-AU"/>
          </a:p>
        </p:txBody>
      </p:sp>
    </p:spTree>
    <p:extLst>
      <p:ext uri="{BB962C8B-B14F-4D97-AF65-F5344CB8AC3E}">
        <p14:creationId xmlns:p14="http://schemas.microsoft.com/office/powerpoint/2010/main" val="798528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https://www.sciencedirect.com/science/article/abs/pii/S0021929009003169?via%3Dihub</a:t>
            </a:r>
          </a:p>
          <a:p>
            <a:r>
              <a:rPr lang="en-GB" dirty="0"/>
              <a:t>https://www.sciencedirect.com/science/article/abs/pii/S0021929001000409?via%3Dihub</a:t>
            </a:r>
          </a:p>
          <a:p>
            <a:endParaRPr lang="en-GB" dirty="0"/>
          </a:p>
        </p:txBody>
      </p:sp>
      <p:sp>
        <p:nvSpPr>
          <p:cNvPr id="4" name="Slide Number Placeholder 3"/>
          <p:cNvSpPr>
            <a:spLocks noGrp="1"/>
          </p:cNvSpPr>
          <p:nvPr>
            <p:ph type="sldNum" sz="quarter" idx="5"/>
          </p:nvPr>
        </p:nvSpPr>
        <p:spPr/>
        <p:txBody>
          <a:bodyPr/>
          <a:lstStyle/>
          <a:p>
            <a:fld id="{F1165626-EA9B-4F86-8AFC-DC300B6979AE}" type="slidenum">
              <a:rPr lang="LID4096" smtClean="0"/>
              <a:t>6</a:t>
            </a:fld>
            <a:endParaRPr lang="LID4096"/>
          </a:p>
        </p:txBody>
      </p:sp>
    </p:spTree>
    <p:extLst>
      <p:ext uri="{BB962C8B-B14F-4D97-AF65-F5344CB8AC3E}">
        <p14:creationId xmlns:p14="http://schemas.microsoft.com/office/powerpoint/2010/main" val="1075075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https://www.sciencedirect.com/science/article/abs/pii/S0966636222006567</a:t>
            </a:r>
          </a:p>
        </p:txBody>
      </p:sp>
      <p:sp>
        <p:nvSpPr>
          <p:cNvPr id="4" name="Slide Number Placeholder 3"/>
          <p:cNvSpPr>
            <a:spLocks noGrp="1"/>
          </p:cNvSpPr>
          <p:nvPr>
            <p:ph type="sldNum" sz="quarter" idx="5"/>
          </p:nvPr>
        </p:nvSpPr>
        <p:spPr/>
        <p:txBody>
          <a:bodyPr/>
          <a:lstStyle/>
          <a:p>
            <a:fld id="{F1165626-EA9B-4F86-8AFC-DC300B6979AE}" type="slidenum">
              <a:rPr lang="LID4096" smtClean="0"/>
              <a:t>15</a:t>
            </a:fld>
            <a:endParaRPr lang="LID4096"/>
          </a:p>
        </p:txBody>
      </p:sp>
    </p:spTree>
    <p:extLst>
      <p:ext uri="{BB962C8B-B14F-4D97-AF65-F5344CB8AC3E}">
        <p14:creationId xmlns:p14="http://schemas.microsoft.com/office/powerpoint/2010/main" val="3802387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165626-EA9B-4F86-8AFC-DC300B6979AE}" type="slidenum">
              <a:rPr lang="LID4096" smtClean="0"/>
              <a:t>18</a:t>
            </a:fld>
            <a:endParaRPr lang="LID4096"/>
          </a:p>
        </p:txBody>
      </p:sp>
    </p:spTree>
    <p:extLst>
      <p:ext uri="{BB962C8B-B14F-4D97-AF65-F5344CB8AC3E}">
        <p14:creationId xmlns:p14="http://schemas.microsoft.com/office/powerpoint/2010/main" val="2753149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a:t>
            </a:r>
            <a:r>
              <a:rPr lang="en-AU" baseline="0" dirty="0"/>
              <a:t> Direct Kinematics it is assumed that the markers are rigidly attached to the bones. That means that it is assumed that no movements occur between the surface markers and the underlying bones. However, we know that this is not the case. If a person moves, soft tissue artefacts due to the movement of body segments and muscle contractions, change the position of the surface markers relative to the underlying bones.</a:t>
            </a:r>
          </a:p>
          <a:p>
            <a:r>
              <a:rPr lang="en-AU" baseline="0" dirty="0"/>
              <a:t>The blue circles in this figure represent surface markers. The green circles represent joint centres which are also known as virtual markers.</a:t>
            </a:r>
          </a:p>
          <a:p>
            <a:r>
              <a:rPr lang="en-AU" baseline="0" dirty="0"/>
              <a:t>Let’s assume that there is a lot of soft tissue artefacts at the shank segment and see what happens.</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52</a:t>
            </a:fld>
            <a:endParaRPr lang="en-AU"/>
          </a:p>
        </p:txBody>
      </p:sp>
    </p:spTree>
    <p:extLst>
      <p:ext uri="{BB962C8B-B14F-4D97-AF65-F5344CB8AC3E}">
        <p14:creationId xmlns:p14="http://schemas.microsoft.com/office/powerpoint/2010/main" val="568852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That’s a lot more soft</a:t>
            </a:r>
            <a:r>
              <a:rPr lang="en-AU" baseline="0" dirty="0"/>
              <a:t> tissue artefacts than in reality occurs but I want to show you what happens to the underlying skeletal model.</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53</a:t>
            </a:fld>
            <a:endParaRPr lang="en-AU"/>
          </a:p>
        </p:txBody>
      </p:sp>
    </p:spTree>
    <p:extLst>
      <p:ext uri="{BB962C8B-B14F-4D97-AF65-F5344CB8AC3E}">
        <p14:creationId xmlns:p14="http://schemas.microsoft.com/office/powerpoint/2010/main" val="1946609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Either it changes the segment lengths, in this case the shank</a:t>
            </a:r>
            <a:r>
              <a:rPr lang="en-AU" baseline="0" dirty="0"/>
              <a:t> segment.</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54</a:t>
            </a:fld>
            <a:endParaRPr lang="en-AU"/>
          </a:p>
        </p:txBody>
      </p:sp>
    </p:spTree>
    <p:extLst>
      <p:ext uri="{BB962C8B-B14F-4D97-AF65-F5344CB8AC3E}">
        <p14:creationId xmlns:p14="http://schemas.microsoft.com/office/powerpoint/2010/main" val="3262256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Or </a:t>
            </a:r>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55</a:t>
            </a:fld>
            <a:endParaRPr lang="en-AU"/>
          </a:p>
        </p:txBody>
      </p:sp>
    </p:spTree>
    <p:extLst>
      <p:ext uri="{BB962C8B-B14F-4D97-AF65-F5344CB8AC3E}">
        <p14:creationId xmlns:p14="http://schemas.microsoft.com/office/powerpoint/2010/main" val="1065184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It changes the position of the segment.</a:t>
            </a:r>
            <a:r>
              <a:rPr lang="en-AU" baseline="0" dirty="0"/>
              <a:t> That means the joints can fly apart. Neither, the change in bone length nor the change of the relative position of the segment is physiological correct. That’s one of the biggest drawbacks of Direct Kinematic approaches.</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56</a:t>
            </a:fld>
            <a:endParaRPr lang="en-AU"/>
          </a:p>
        </p:txBody>
      </p:sp>
    </p:spTree>
    <p:extLst>
      <p:ext uri="{BB962C8B-B14F-4D97-AF65-F5344CB8AC3E}">
        <p14:creationId xmlns:p14="http://schemas.microsoft.com/office/powerpoint/2010/main" val="3875626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D54ED-B9D1-40E8-B7EC-003E9DC3767B}"/>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80DE2520-439D-442E-A0C9-E7F2AD32CA5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660E304F-31EC-45FB-9F88-C4BC2617166B}"/>
              </a:ext>
            </a:extLst>
          </p:cNvPr>
          <p:cNvSpPr>
            <a:spLocks noGrp="1"/>
          </p:cNvSpPr>
          <p:nvPr>
            <p:ph type="dt" sz="half" idx="10"/>
          </p:nvPr>
        </p:nvSpPr>
        <p:spPr/>
        <p:txBody>
          <a:bodyPr/>
          <a:lstStyle/>
          <a:p>
            <a:fld id="{7075189E-0233-43FC-B49B-1EABD323F611}" type="datetimeFigureOut">
              <a:rPr lang="LID4096" smtClean="0"/>
              <a:t>10/08/2023</a:t>
            </a:fld>
            <a:endParaRPr lang="LID4096"/>
          </a:p>
        </p:txBody>
      </p:sp>
      <p:sp>
        <p:nvSpPr>
          <p:cNvPr id="5" name="Footer Placeholder 4">
            <a:extLst>
              <a:ext uri="{FF2B5EF4-FFF2-40B4-BE49-F238E27FC236}">
                <a16:creationId xmlns:a16="http://schemas.microsoft.com/office/drawing/2014/main" id="{D277E934-FF82-4E72-8709-088BEABDE5BC}"/>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9359AF08-D233-4828-A6CE-6867C86609FC}"/>
              </a:ext>
            </a:extLst>
          </p:cNvPr>
          <p:cNvSpPr>
            <a:spLocks noGrp="1"/>
          </p:cNvSpPr>
          <p:nvPr>
            <p:ph type="sldNum" sz="quarter" idx="12"/>
          </p:nvPr>
        </p:nvSpPr>
        <p:spPr/>
        <p:txBody>
          <a:bodyPr/>
          <a:lstStyle/>
          <a:p>
            <a:fld id="{7E2DD459-9200-477F-BF86-6E0F457A89F3}" type="slidenum">
              <a:rPr lang="LID4096" smtClean="0"/>
              <a:t>‹#›</a:t>
            </a:fld>
            <a:endParaRPr lang="LID4096"/>
          </a:p>
        </p:txBody>
      </p:sp>
    </p:spTree>
    <p:extLst>
      <p:ext uri="{BB962C8B-B14F-4D97-AF65-F5344CB8AC3E}">
        <p14:creationId xmlns:p14="http://schemas.microsoft.com/office/powerpoint/2010/main" val="1783063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onten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1" y="345600"/>
            <a:ext cx="8099124" cy="1007997"/>
          </a:xfrm>
        </p:spPr>
        <p:txBody>
          <a:bodyPr anchor="t" anchorCtr="0"/>
          <a:lstStyle>
            <a:lvl1pPr>
              <a:lnSpc>
                <a:spcPct val="100000"/>
              </a:lnSpc>
              <a:defRPr sz="2400" b="1" i="0">
                <a:solidFill>
                  <a:schemeClr val="accent1">
                    <a:lumMod val="75000"/>
                  </a:schemeClr>
                </a:solidFill>
              </a:defRPr>
            </a:lvl1pPr>
          </a:lstStyle>
          <a:p>
            <a:r>
              <a:rPr lang="de-AT" dirty="0"/>
              <a:t>Hier steht eine 1-zeilige oder</a:t>
            </a:r>
            <a:br>
              <a:rPr lang="de-AT" dirty="0"/>
            </a:br>
            <a:r>
              <a:rPr lang="de-AT" dirty="0"/>
              <a:t>2-zeilige Überschrift (Arial 18 </a:t>
            </a:r>
            <a:r>
              <a:rPr lang="de-AT" dirty="0" err="1"/>
              <a:t>Bold</a:t>
            </a:r>
            <a:r>
              <a:rPr lang="de-AT" dirty="0"/>
              <a:t>)</a:t>
            </a:r>
          </a:p>
        </p:txBody>
      </p:sp>
      <p:sp>
        <p:nvSpPr>
          <p:cNvPr id="4" name="Text Placeholder 3"/>
          <p:cNvSpPr>
            <a:spLocks noGrp="1"/>
          </p:cNvSpPr>
          <p:nvPr>
            <p:ph type="body" sz="quarter" idx="10" hasCustomPrompt="1"/>
          </p:nvPr>
        </p:nvSpPr>
        <p:spPr>
          <a:xfrm>
            <a:off x="720966" y="2014329"/>
            <a:ext cx="10751033" cy="4291680"/>
          </a:xfrm>
          <a:prstGeom prst="rect">
            <a:avLst/>
          </a:prstGeom>
        </p:spPr>
        <p:txBody>
          <a:bodyPr/>
          <a:lstStyle>
            <a:lvl1pPr>
              <a:defRPr baseline="0"/>
            </a:lvl1pPr>
            <a:lvl2pPr marL="307192">
              <a:defRPr baseline="0"/>
            </a:lvl2pPr>
            <a:lvl3pPr>
              <a:defRPr/>
            </a:lvl3pPr>
            <a:lvl4pPr>
              <a:defRPr/>
            </a:lvl4pPr>
          </a:lstStyle>
          <a:p>
            <a:pPr lvl="0"/>
            <a:r>
              <a:rPr lang="de-AT" dirty="0"/>
              <a:t>Hier folgt ein Fließtext oder eine Aufzählung (Arial 15 Regular) Möchten Sie Aufzählungspunkte setzen, dann bitte mit EINZÜGEN arbeiten – und NICHT mit BULLETPOINTS!! (Arial 15 Regular)</a:t>
            </a:r>
          </a:p>
          <a:p>
            <a:pPr lvl="1"/>
            <a:r>
              <a:rPr lang="de-AT" dirty="0"/>
              <a:t>Zweiter Aufzählungspunkt (Arial 15 Regular)</a:t>
            </a:r>
          </a:p>
          <a:p>
            <a:pPr lvl="1"/>
            <a:r>
              <a:rPr lang="de-AT" dirty="0"/>
              <a:t>Ein dritter Aufzählungspunkt (Arial 15 Regular)</a:t>
            </a:r>
          </a:p>
          <a:p>
            <a:pPr lvl="2"/>
            <a:r>
              <a:rPr lang="de-AT" dirty="0"/>
              <a:t>Hier steht ein Aufzählungspunkt (Arial 13 Regular)</a:t>
            </a:r>
          </a:p>
          <a:p>
            <a:pPr lvl="3"/>
            <a:r>
              <a:rPr lang="de-AT" dirty="0"/>
              <a:t>Hier steht ein Aufzählungspunkt (Arial 11 Regular)</a:t>
            </a:r>
          </a:p>
          <a:p>
            <a:pPr lvl="3"/>
            <a:r>
              <a:rPr lang="de-AT" dirty="0"/>
              <a:t>Hier ein weiterer Aufzählungspunkt (Arial 11 Regular)</a:t>
            </a:r>
          </a:p>
        </p:txBody>
      </p:sp>
      <p:sp>
        <p:nvSpPr>
          <p:cNvPr id="5" name="Slide Number Placeholder 4"/>
          <p:cNvSpPr>
            <a:spLocks noGrp="1"/>
          </p:cNvSpPr>
          <p:nvPr>
            <p:ph type="sldNum" sz="quarter" idx="4"/>
          </p:nvPr>
        </p:nvSpPr>
        <p:spPr>
          <a:xfrm>
            <a:off x="8387200" y="6356352"/>
            <a:ext cx="3084800" cy="365125"/>
          </a:xfrm>
          <a:prstGeom prst="rect">
            <a:avLst/>
          </a:prstGeom>
        </p:spPr>
        <p:txBody>
          <a:bodyPr vert="horz" lIns="0" tIns="0" rIns="0" bIns="0" rtlCol="0" anchor="t" anchorCtr="0"/>
          <a:lstStyle>
            <a:lvl1pPr algn="r">
              <a:defRPr sz="1200">
                <a:solidFill>
                  <a:srgbClr val="575757"/>
                </a:solidFill>
              </a:defRPr>
            </a:lvl1pPr>
          </a:lstStyle>
          <a:p>
            <a:fld id="{C35489C1-6B33-4937-9006-E5F93C9ADEC8}" type="slidenum">
              <a:rPr lang="de-AT" smtClean="0"/>
              <a:pPr/>
              <a:t>‹#›</a:t>
            </a:fld>
            <a:endParaRPr lang="de-AT" dirty="0"/>
          </a:p>
        </p:txBody>
      </p:sp>
      <p:sp>
        <p:nvSpPr>
          <p:cNvPr id="6" name="Date Placeholder 3">
            <a:extLst>
              <a:ext uri="{FF2B5EF4-FFF2-40B4-BE49-F238E27FC236}">
                <a16:creationId xmlns:a16="http://schemas.microsoft.com/office/drawing/2014/main" id="{0C5E38DE-9FA2-48F6-8A21-7D09DA09277C}"/>
              </a:ext>
            </a:extLst>
          </p:cNvPr>
          <p:cNvSpPr>
            <a:spLocks noGrp="1"/>
          </p:cNvSpPr>
          <p:nvPr>
            <p:ph type="dt" sz="half" idx="11"/>
          </p:nvPr>
        </p:nvSpPr>
        <p:spPr>
          <a:xfrm>
            <a:off x="838200" y="6356350"/>
            <a:ext cx="2743200" cy="365125"/>
          </a:xfrm>
        </p:spPr>
        <p:txBody>
          <a:bodyPr/>
          <a:lstStyle/>
          <a:p>
            <a:fld id="{7075189E-0233-43FC-B49B-1EABD323F611}" type="datetimeFigureOut">
              <a:rPr lang="LID4096" smtClean="0"/>
              <a:t>10/08/2023</a:t>
            </a:fld>
            <a:endParaRPr lang="LID4096"/>
          </a:p>
        </p:txBody>
      </p:sp>
    </p:spTree>
    <p:extLst>
      <p:ext uri="{BB962C8B-B14F-4D97-AF65-F5344CB8AC3E}">
        <p14:creationId xmlns:p14="http://schemas.microsoft.com/office/powerpoint/2010/main" val="3166493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8112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7754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4378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4335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3090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4025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C6D5E0-5289-42E6-8DD2-172F32FAF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D5AF0B68-FA68-4D2B-B9BA-91E6F14868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D92B97E8-A57B-482B-918A-227E84BB07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75189E-0233-43FC-B49B-1EABD323F611}" type="datetimeFigureOut">
              <a:rPr lang="LID4096" smtClean="0"/>
              <a:t>10/08/2023</a:t>
            </a:fld>
            <a:endParaRPr lang="LID4096"/>
          </a:p>
        </p:txBody>
      </p:sp>
      <p:sp>
        <p:nvSpPr>
          <p:cNvPr id="5" name="Footer Placeholder 4">
            <a:extLst>
              <a:ext uri="{FF2B5EF4-FFF2-40B4-BE49-F238E27FC236}">
                <a16:creationId xmlns:a16="http://schemas.microsoft.com/office/drawing/2014/main" id="{B91E2508-424E-4CBA-9970-463D1AA7B0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091562B4-07EC-4631-93C6-4255C95585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2DD459-9200-477F-BF86-6E0F457A89F3}" type="slidenum">
              <a:rPr lang="LID4096" smtClean="0"/>
              <a:t>‹#›</a:t>
            </a:fld>
            <a:endParaRPr lang="LID4096"/>
          </a:p>
        </p:txBody>
      </p:sp>
    </p:spTree>
    <p:extLst>
      <p:ext uri="{BB962C8B-B14F-4D97-AF65-F5344CB8AC3E}">
        <p14:creationId xmlns:p14="http://schemas.microsoft.com/office/powerpoint/2010/main" val="321183521"/>
      </p:ext>
    </p:extLst>
  </p:cSld>
  <p:clrMap bg1="lt1" tx1="dk1" bg2="lt2" tx2="dk2" accent1="accent1" accent2="accent2" accent3="accent3" accent4="accent4" accent5="accent5" accent6="accent6" hlink="hlink" folHlink="folHlink"/>
  <p:sldLayoutIdLst>
    <p:sldLayoutId id="2147483650" r:id="rId1"/>
    <p:sldLayoutId id="2147483660" r:id="rId2"/>
    <p:sldLayoutId id="2147483661" r:id="rId3"/>
    <p:sldLayoutId id="2147483662" r:id="rId4"/>
    <p:sldLayoutId id="2147483663" r:id="rId5"/>
    <p:sldLayoutId id="2147483664" r:id="rId6"/>
    <p:sldLayoutId id="2147483665" r:id="rId7"/>
    <p:sldLayoutId id="2147483666"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4.jpe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image" Target="../media/image34.t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4.t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github.com/basgoncalves/BIP_OpenSim_Hungarian_USports"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34.t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t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50.png"/><Relationship Id="rId2" Type="http://schemas.openxmlformats.org/officeDocument/2006/relationships/audio" Target="../media/media1.m4a"/><Relationship Id="rId1" Type="http://schemas.microsoft.com/office/2007/relationships/media" Target="../media/media1.m4a"/><Relationship Id="rId6" Type="http://schemas.microsoft.com/office/2007/relationships/hdphoto" Target="../media/hdphoto1.wdp"/><Relationship Id="rId5" Type="http://schemas.openxmlformats.org/officeDocument/2006/relationships/image" Target="../media/image49.png"/><Relationship Id="rId4" Type="http://schemas.openxmlformats.org/officeDocument/2006/relationships/image" Target="../media/image48.jpe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4.xml"/><Relationship Id="rId4" Type="http://schemas.microsoft.com/office/2007/relationships/hdphoto" Target="../media/hdphoto1.wdp"/></Relationships>
</file>

<file path=ppt/slides/_rels/slide4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audio" Target="../media/media2.m4a"/><Relationship Id="rId7" Type="http://schemas.openxmlformats.org/officeDocument/2006/relationships/image" Target="../media/image53.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audio" Target="../media/media3.m4a"/><Relationship Id="rId7" Type="http://schemas.openxmlformats.org/officeDocument/2006/relationships/image" Target="../media/image56.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55.tiff"/><Relationship Id="rId5" Type="http://schemas.openxmlformats.org/officeDocument/2006/relationships/image" Target="../media/image54.tiff"/><Relationship Id="rId4" Type="http://schemas.openxmlformats.org/officeDocument/2006/relationships/slideLayout" Target="../slideLayouts/slideLayout5.xml"/><Relationship Id="rId9" Type="http://schemas.openxmlformats.org/officeDocument/2006/relationships/image" Target="../media/image50.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50.pn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0.png"/><Relationship Id="rId5" Type="http://schemas.openxmlformats.org/officeDocument/2006/relationships/image" Target="../media/image59.png"/><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3.xml"/><Relationship Id="rId6" Type="http://schemas.openxmlformats.org/officeDocument/2006/relationships/image" Target="../media/image50.png"/><Relationship Id="rId5" Type="http://schemas.openxmlformats.org/officeDocument/2006/relationships/image" Target="../media/image60.png"/><Relationship Id="rId4"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2.jpeg"/></Relationships>
</file>

<file path=ppt/slides/_rels/slide5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2.jpeg"/></Relationships>
</file>

<file path=ppt/slides/_rels/slide5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2.jpeg"/></Relationships>
</file>

<file path=ppt/slides/_rels/slide5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2.jpeg"/></Relationships>
</file>

<file path=ppt/slides/_rels/slide5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62.jpeg"/></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62.jpeg"/></Relationships>
</file>

<file path=ppt/slides/_rels/slide5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62.jpe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62.jpeg"/></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4.ti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4.t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en-GB" smtClean="0"/>
              <a:pPr/>
              <a:t>1</a:t>
            </a:fld>
            <a:endParaRPr lang="en-GB"/>
          </a:p>
        </p:txBody>
      </p:sp>
      <p:pic>
        <p:nvPicPr>
          <p:cNvPr id="9" name="Picture 8">
            <a:extLst>
              <a:ext uri="{FF2B5EF4-FFF2-40B4-BE49-F238E27FC236}">
                <a16:creationId xmlns:a16="http://schemas.microsoft.com/office/drawing/2014/main" id="{1C1CE4AC-9B6F-4429-8C68-63584B3CC6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191" y="5343314"/>
            <a:ext cx="3029373" cy="1514686"/>
          </a:xfrm>
          <a:prstGeom prst="rect">
            <a:avLst/>
          </a:prstGeom>
        </p:spPr>
      </p:pic>
      <p:pic>
        <p:nvPicPr>
          <p:cNvPr id="11" name="Picture 10">
            <a:extLst>
              <a:ext uri="{FF2B5EF4-FFF2-40B4-BE49-F238E27FC236}">
                <a16:creationId xmlns:a16="http://schemas.microsoft.com/office/drawing/2014/main" id="{F571589A-B3DA-4936-AF16-E20B0C3026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8069" y="5844135"/>
            <a:ext cx="2438740" cy="771633"/>
          </a:xfrm>
          <a:prstGeom prst="rect">
            <a:avLst/>
          </a:prstGeom>
        </p:spPr>
      </p:pic>
      <p:sp>
        <p:nvSpPr>
          <p:cNvPr id="5" name="Title 1">
            <a:extLst>
              <a:ext uri="{FF2B5EF4-FFF2-40B4-BE49-F238E27FC236}">
                <a16:creationId xmlns:a16="http://schemas.microsoft.com/office/drawing/2014/main" id="{8E2C042C-20E2-4D5F-8471-EDE101CCEF0F}"/>
              </a:ext>
            </a:extLst>
          </p:cNvPr>
          <p:cNvSpPr>
            <a:spLocks noGrp="1"/>
          </p:cNvSpPr>
          <p:nvPr>
            <p:ph type="title"/>
          </p:nvPr>
        </p:nvSpPr>
        <p:spPr>
          <a:xfrm>
            <a:off x="2046438" y="1296525"/>
            <a:ext cx="8099124" cy="1007997"/>
          </a:xfrm>
        </p:spPr>
        <p:txBody>
          <a:bodyPr>
            <a:normAutofit fontScale="90000"/>
          </a:bodyPr>
          <a:lstStyle/>
          <a:p>
            <a:pPr algn="ctr"/>
            <a:r>
              <a:rPr lang="en-GB" sz="3200">
                <a:solidFill>
                  <a:schemeClr val="accent1">
                    <a:lumMod val="75000"/>
                  </a:schemeClr>
                </a:solidFill>
                <a:latin typeface="Arial" panose="020B0604020202020204" pitchFamily="34" charset="0"/>
                <a:cs typeface="Arial" panose="020B0604020202020204" pitchFamily="34" charset="0"/>
              </a:rPr>
              <a:t>Blended intensive programe – Introduction to OpenSim</a:t>
            </a:r>
          </a:p>
        </p:txBody>
      </p:sp>
    </p:spTree>
    <p:extLst>
      <p:ext uri="{BB962C8B-B14F-4D97-AF65-F5344CB8AC3E}">
        <p14:creationId xmlns:p14="http://schemas.microsoft.com/office/powerpoint/2010/main" val="943738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10</a:t>
            </a:fld>
            <a:endParaRPr lang="de-AT" dirty="0"/>
          </a:p>
        </p:txBody>
      </p:sp>
      <p:pic>
        <p:nvPicPr>
          <p:cNvPr id="10" name="Picture 9">
            <a:extLst>
              <a:ext uri="{FF2B5EF4-FFF2-40B4-BE49-F238E27FC236}">
                <a16:creationId xmlns:a16="http://schemas.microsoft.com/office/drawing/2014/main" id="{3E829919-B623-4A44-ABE3-3AA2DD1BC6AA}"/>
              </a:ext>
            </a:extLst>
          </p:cNvPr>
          <p:cNvPicPr>
            <a:picLocks noChangeAspect="1"/>
          </p:cNvPicPr>
          <p:nvPr/>
        </p:nvPicPr>
        <p:blipFill>
          <a:blip r:embed="rId2"/>
          <a:stretch>
            <a:fillRect/>
          </a:stretch>
        </p:blipFill>
        <p:spPr>
          <a:xfrm>
            <a:off x="868821" y="1153965"/>
            <a:ext cx="6601746" cy="4934639"/>
          </a:xfrm>
          <a:prstGeom prst="rect">
            <a:avLst/>
          </a:prstGeom>
        </p:spPr>
      </p:pic>
      <p:pic>
        <p:nvPicPr>
          <p:cNvPr id="1026" name="Picture 2" descr="Repeated Sprint Ability Part I : Bioenergetic Adaptations - Your Gym Sports  Performance Ltd.">
            <a:extLst>
              <a:ext uri="{FF2B5EF4-FFF2-40B4-BE49-F238E27FC236}">
                <a16:creationId xmlns:a16="http://schemas.microsoft.com/office/drawing/2014/main" id="{9C8F2B1C-707C-4E6C-99C7-CF95E435B2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2307" y="2623737"/>
            <a:ext cx="3712767" cy="1909762"/>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43558735-FBA3-4A8D-990C-962EDB1362BF}"/>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Why do we care?</a:t>
            </a:r>
            <a:endParaRPr lang="LID4096" sz="1400" dirty="0"/>
          </a:p>
        </p:txBody>
      </p:sp>
      <p:pic>
        <p:nvPicPr>
          <p:cNvPr id="6" name="Picture 2" descr="https://neuromechanics.univie.ac.at/wp-content/uploads/2021/02/Basilio-263x216.jpeg">
            <a:extLst>
              <a:ext uri="{FF2B5EF4-FFF2-40B4-BE49-F238E27FC236}">
                <a16:creationId xmlns:a16="http://schemas.microsoft.com/office/drawing/2014/main" id="{2A6E8323-10FE-4EA9-B7F5-00AC89C107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635" y="230402"/>
            <a:ext cx="1068855" cy="877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7704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11</a:t>
            </a:fld>
            <a:endParaRPr lang="de-AT" dirty="0"/>
          </a:p>
        </p:txBody>
      </p:sp>
      <p:pic>
        <p:nvPicPr>
          <p:cNvPr id="3" name="Picture 2">
            <a:extLst>
              <a:ext uri="{FF2B5EF4-FFF2-40B4-BE49-F238E27FC236}">
                <a16:creationId xmlns:a16="http://schemas.microsoft.com/office/drawing/2014/main" id="{29C261FB-D062-4DC7-B835-8F111DCF0CA4}"/>
              </a:ext>
            </a:extLst>
          </p:cNvPr>
          <p:cNvPicPr>
            <a:picLocks noChangeAspect="1"/>
          </p:cNvPicPr>
          <p:nvPr/>
        </p:nvPicPr>
        <p:blipFill>
          <a:blip r:embed="rId2"/>
          <a:stretch>
            <a:fillRect/>
          </a:stretch>
        </p:blipFill>
        <p:spPr>
          <a:xfrm>
            <a:off x="179704" y="1332566"/>
            <a:ext cx="7289901" cy="1792994"/>
          </a:xfrm>
          <a:prstGeom prst="rect">
            <a:avLst/>
          </a:prstGeom>
        </p:spPr>
      </p:pic>
      <p:pic>
        <p:nvPicPr>
          <p:cNvPr id="5" name="Picture 4">
            <a:extLst>
              <a:ext uri="{FF2B5EF4-FFF2-40B4-BE49-F238E27FC236}">
                <a16:creationId xmlns:a16="http://schemas.microsoft.com/office/drawing/2014/main" id="{4E872685-1BAE-4D6C-BC86-A76721BACCB5}"/>
              </a:ext>
            </a:extLst>
          </p:cNvPr>
          <p:cNvPicPr>
            <a:picLocks noChangeAspect="1"/>
          </p:cNvPicPr>
          <p:nvPr/>
        </p:nvPicPr>
        <p:blipFill>
          <a:blip r:embed="rId3"/>
          <a:stretch>
            <a:fillRect/>
          </a:stretch>
        </p:blipFill>
        <p:spPr>
          <a:xfrm>
            <a:off x="5808623" y="2564343"/>
            <a:ext cx="5663377" cy="3497969"/>
          </a:xfrm>
          <a:prstGeom prst="rect">
            <a:avLst/>
          </a:prstGeom>
        </p:spPr>
      </p:pic>
      <p:pic>
        <p:nvPicPr>
          <p:cNvPr id="7" name="Picture 2" descr="Tyler COLLINGS | Researcher &amp; Lecturer | Doctor of Philosophy | Griffith  University, Brisbane | School of Allied Health Sciences | Research profile">
            <a:extLst>
              <a:ext uri="{FF2B5EF4-FFF2-40B4-BE49-F238E27FC236}">
                <a16:creationId xmlns:a16="http://schemas.microsoft.com/office/drawing/2014/main" id="{D38329F9-8A1E-450C-A00A-8C94CD3793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211" y="256798"/>
            <a:ext cx="877843" cy="87784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DB8E8EB-34F8-493F-93AB-31034B733744}"/>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Why do we care?</a:t>
            </a:r>
            <a:endParaRPr lang="LID4096" sz="1400" dirty="0"/>
          </a:p>
        </p:txBody>
      </p:sp>
    </p:spTree>
    <p:extLst>
      <p:ext uri="{BB962C8B-B14F-4D97-AF65-F5344CB8AC3E}">
        <p14:creationId xmlns:p14="http://schemas.microsoft.com/office/powerpoint/2010/main" val="1243571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12</a:t>
            </a:fld>
            <a:endParaRPr lang="de-AT" dirty="0"/>
          </a:p>
        </p:txBody>
      </p:sp>
      <p:pic>
        <p:nvPicPr>
          <p:cNvPr id="7" name="Picture 6">
            <a:extLst>
              <a:ext uri="{FF2B5EF4-FFF2-40B4-BE49-F238E27FC236}">
                <a16:creationId xmlns:a16="http://schemas.microsoft.com/office/drawing/2014/main" id="{9DFA9CB1-18A6-49B1-B4FB-F11748B7435A}"/>
              </a:ext>
            </a:extLst>
          </p:cNvPr>
          <p:cNvPicPr>
            <a:picLocks noChangeAspect="1"/>
          </p:cNvPicPr>
          <p:nvPr/>
        </p:nvPicPr>
        <p:blipFill>
          <a:blip r:embed="rId2"/>
          <a:stretch>
            <a:fillRect/>
          </a:stretch>
        </p:blipFill>
        <p:spPr>
          <a:xfrm>
            <a:off x="720000" y="642949"/>
            <a:ext cx="6973273" cy="3219899"/>
          </a:xfrm>
          <a:prstGeom prst="rect">
            <a:avLst/>
          </a:prstGeom>
        </p:spPr>
      </p:pic>
      <p:pic>
        <p:nvPicPr>
          <p:cNvPr id="9" name="Picture 2" descr="Should I be worried about my child's bowlegs or knocked-knees? | Children's  Wisconsin">
            <a:extLst>
              <a:ext uri="{FF2B5EF4-FFF2-40B4-BE49-F238E27FC236}">
                <a16:creationId xmlns:a16="http://schemas.microsoft.com/office/drawing/2014/main" id="{2058A313-0912-4BB9-987F-236C34FBEA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3837" y="2651192"/>
            <a:ext cx="4233666" cy="24233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neuromechanics.univie.ac.at/wp-content/uploads/2021/02/hans-2.jpg">
            <a:extLst>
              <a:ext uri="{FF2B5EF4-FFF2-40B4-BE49-F238E27FC236}">
                <a16:creationId xmlns:a16="http://schemas.microsoft.com/office/drawing/2014/main" id="{1B0AD808-1540-4FCE-8AA8-20D28C81875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016" t="10693" r="21971" b="43982"/>
          <a:stretch/>
        </p:blipFill>
        <p:spPr bwMode="auto">
          <a:xfrm>
            <a:off x="225440" y="321842"/>
            <a:ext cx="989120" cy="87784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3114647-9F8D-457E-9524-AE4EB2E4A1DA}"/>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Why do we care?</a:t>
            </a:r>
            <a:endParaRPr lang="LID4096" sz="1400" dirty="0"/>
          </a:p>
        </p:txBody>
      </p:sp>
    </p:spTree>
    <p:extLst>
      <p:ext uri="{BB962C8B-B14F-4D97-AF65-F5344CB8AC3E}">
        <p14:creationId xmlns:p14="http://schemas.microsoft.com/office/powerpoint/2010/main" val="4070346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13</a:t>
            </a:fld>
            <a:endParaRPr lang="de-AT" dirty="0"/>
          </a:p>
        </p:txBody>
      </p:sp>
      <p:pic>
        <p:nvPicPr>
          <p:cNvPr id="2" name="Picture 1">
            <a:extLst>
              <a:ext uri="{FF2B5EF4-FFF2-40B4-BE49-F238E27FC236}">
                <a16:creationId xmlns:a16="http://schemas.microsoft.com/office/drawing/2014/main" id="{D15C44E2-726F-49F3-B831-D4FFDFBC3EF9}"/>
              </a:ext>
            </a:extLst>
          </p:cNvPr>
          <p:cNvPicPr>
            <a:picLocks noChangeAspect="1"/>
          </p:cNvPicPr>
          <p:nvPr/>
        </p:nvPicPr>
        <p:blipFill>
          <a:blip r:embed="rId2"/>
          <a:stretch>
            <a:fillRect/>
          </a:stretch>
        </p:blipFill>
        <p:spPr>
          <a:xfrm>
            <a:off x="1214560" y="1584657"/>
            <a:ext cx="4554509" cy="2734029"/>
          </a:xfrm>
          <a:prstGeom prst="rect">
            <a:avLst/>
          </a:prstGeom>
        </p:spPr>
      </p:pic>
      <p:pic>
        <p:nvPicPr>
          <p:cNvPr id="2050" name="Picture 2" descr="Should I be worried about my child's bowlegs or knocked-knees? | Children's  Wisconsin">
            <a:extLst>
              <a:ext uri="{FF2B5EF4-FFF2-40B4-BE49-F238E27FC236}">
                <a16:creationId xmlns:a16="http://schemas.microsoft.com/office/drawing/2014/main" id="{5198BCB9-598A-49DE-87E4-F51FC694E4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6342" y="1895375"/>
            <a:ext cx="4233666" cy="242331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A321A3C-9599-49D5-8356-19205907A423}"/>
              </a:ext>
            </a:extLst>
          </p:cNvPr>
          <p:cNvPicPr>
            <a:picLocks noChangeAspect="1"/>
          </p:cNvPicPr>
          <p:nvPr/>
        </p:nvPicPr>
        <p:blipFill>
          <a:blip r:embed="rId4"/>
          <a:stretch>
            <a:fillRect/>
          </a:stretch>
        </p:blipFill>
        <p:spPr>
          <a:xfrm>
            <a:off x="225440" y="4025377"/>
            <a:ext cx="6633701" cy="2330975"/>
          </a:xfrm>
          <a:prstGeom prst="rect">
            <a:avLst/>
          </a:prstGeom>
        </p:spPr>
      </p:pic>
      <p:pic>
        <p:nvPicPr>
          <p:cNvPr id="8" name="Picture 2" descr="https://neuromechanics.univie.ac.at/wp-content/uploads/2021/02/hans-2.jpg">
            <a:extLst>
              <a:ext uri="{FF2B5EF4-FFF2-40B4-BE49-F238E27FC236}">
                <a16:creationId xmlns:a16="http://schemas.microsoft.com/office/drawing/2014/main" id="{2EDE0FC7-4B6C-43E3-80A2-64011B0508F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4016" t="10693" r="21971" b="43982"/>
          <a:stretch/>
        </p:blipFill>
        <p:spPr bwMode="auto">
          <a:xfrm>
            <a:off x="225440" y="321842"/>
            <a:ext cx="989120" cy="87784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neuromechanics.univie.ac.at/wp-content/uploads/2021/02/Basilio-263x216.jpeg">
            <a:extLst>
              <a:ext uri="{FF2B5EF4-FFF2-40B4-BE49-F238E27FC236}">
                <a16:creationId xmlns:a16="http://schemas.microsoft.com/office/drawing/2014/main" id="{C5F86498-A324-44E8-8B74-33DB733AD1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4295" y="276122"/>
            <a:ext cx="1068855" cy="87784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F3533DF5-3AA6-46A5-967D-B06EB36A0F98}"/>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Why do we care?</a:t>
            </a:r>
            <a:endParaRPr lang="LID4096" sz="1400" dirty="0"/>
          </a:p>
        </p:txBody>
      </p:sp>
    </p:spTree>
    <p:extLst>
      <p:ext uri="{BB962C8B-B14F-4D97-AF65-F5344CB8AC3E}">
        <p14:creationId xmlns:p14="http://schemas.microsoft.com/office/powerpoint/2010/main" val="2365495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14</a:t>
            </a:fld>
            <a:endParaRPr lang="de-AT" dirty="0"/>
          </a:p>
        </p:txBody>
      </p:sp>
      <p:pic>
        <p:nvPicPr>
          <p:cNvPr id="5" name="Picture 4">
            <a:extLst>
              <a:ext uri="{FF2B5EF4-FFF2-40B4-BE49-F238E27FC236}">
                <a16:creationId xmlns:a16="http://schemas.microsoft.com/office/drawing/2014/main" id="{06174EBE-AF73-43A6-979D-32098E180706}"/>
              </a:ext>
            </a:extLst>
          </p:cNvPr>
          <p:cNvPicPr>
            <a:picLocks noChangeAspect="1"/>
          </p:cNvPicPr>
          <p:nvPr/>
        </p:nvPicPr>
        <p:blipFill>
          <a:blip r:embed="rId2"/>
          <a:stretch>
            <a:fillRect/>
          </a:stretch>
        </p:blipFill>
        <p:spPr>
          <a:xfrm>
            <a:off x="1062580" y="1802634"/>
            <a:ext cx="5588477" cy="3903063"/>
          </a:xfrm>
          <a:prstGeom prst="rect">
            <a:avLst/>
          </a:prstGeom>
        </p:spPr>
      </p:pic>
      <p:pic>
        <p:nvPicPr>
          <p:cNvPr id="8" name="Picture 7">
            <a:extLst>
              <a:ext uri="{FF2B5EF4-FFF2-40B4-BE49-F238E27FC236}">
                <a16:creationId xmlns:a16="http://schemas.microsoft.com/office/drawing/2014/main" id="{994DBEB7-6537-4BD3-B4FF-6105EBA3EFCC}"/>
              </a:ext>
            </a:extLst>
          </p:cNvPr>
          <p:cNvPicPr>
            <a:picLocks noChangeAspect="1"/>
          </p:cNvPicPr>
          <p:nvPr/>
        </p:nvPicPr>
        <p:blipFill>
          <a:blip r:embed="rId3"/>
          <a:stretch>
            <a:fillRect/>
          </a:stretch>
        </p:blipFill>
        <p:spPr>
          <a:xfrm>
            <a:off x="7318931" y="2849078"/>
            <a:ext cx="2159566" cy="2576705"/>
          </a:xfrm>
          <a:prstGeom prst="rect">
            <a:avLst/>
          </a:prstGeom>
        </p:spPr>
      </p:pic>
      <p:pic>
        <p:nvPicPr>
          <p:cNvPr id="7" name="Picture 2" descr="https://neuromechanics.univie.ac.at/wp-content/uploads/2021/02/hans-2.jpg">
            <a:extLst>
              <a:ext uri="{FF2B5EF4-FFF2-40B4-BE49-F238E27FC236}">
                <a16:creationId xmlns:a16="http://schemas.microsoft.com/office/drawing/2014/main" id="{9E903F75-40A5-4611-9BC7-2B5380B5B94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016" t="10693" r="21971" b="43982"/>
          <a:stretch/>
        </p:blipFill>
        <p:spPr bwMode="auto">
          <a:xfrm>
            <a:off x="225440" y="321842"/>
            <a:ext cx="989120" cy="87784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65BAED0-7042-40F9-8D53-DEA88E08CA0B}"/>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Why do we care?</a:t>
            </a:r>
            <a:endParaRPr lang="LID4096" sz="1400" dirty="0"/>
          </a:p>
        </p:txBody>
      </p:sp>
    </p:spTree>
    <p:extLst>
      <p:ext uri="{BB962C8B-B14F-4D97-AF65-F5344CB8AC3E}">
        <p14:creationId xmlns:p14="http://schemas.microsoft.com/office/powerpoint/2010/main" val="3449169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15</a:t>
            </a:fld>
            <a:endParaRPr lang="de-AT" dirty="0"/>
          </a:p>
        </p:txBody>
      </p:sp>
      <p:pic>
        <p:nvPicPr>
          <p:cNvPr id="7" name="Picture 2" descr="https://neuromechanics.univie.ac.at/wp-content/uploads/2021/02/hans-2.jpg">
            <a:extLst>
              <a:ext uri="{FF2B5EF4-FFF2-40B4-BE49-F238E27FC236}">
                <a16:creationId xmlns:a16="http://schemas.microsoft.com/office/drawing/2014/main" id="{9E903F75-40A5-4611-9BC7-2B5380B5B9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016" t="10693" r="21971" b="43982"/>
          <a:stretch/>
        </p:blipFill>
        <p:spPr bwMode="auto">
          <a:xfrm>
            <a:off x="225440" y="321842"/>
            <a:ext cx="989120" cy="87784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65BAED0-7042-40F9-8D53-DEA88E08CA0B}"/>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Why do we care?</a:t>
            </a:r>
            <a:endParaRPr lang="LID4096" sz="1400" dirty="0"/>
          </a:p>
        </p:txBody>
      </p:sp>
      <p:pic>
        <p:nvPicPr>
          <p:cNvPr id="3" name="Picture 2">
            <a:extLst>
              <a:ext uri="{FF2B5EF4-FFF2-40B4-BE49-F238E27FC236}">
                <a16:creationId xmlns:a16="http://schemas.microsoft.com/office/drawing/2014/main" id="{7295CD4D-93DA-4F91-B415-14816F68205D}"/>
              </a:ext>
            </a:extLst>
          </p:cNvPr>
          <p:cNvPicPr>
            <a:picLocks noChangeAspect="1"/>
          </p:cNvPicPr>
          <p:nvPr/>
        </p:nvPicPr>
        <p:blipFill>
          <a:blip r:embed="rId4"/>
          <a:stretch>
            <a:fillRect/>
          </a:stretch>
        </p:blipFill>
        <p:spPr>
          <a:xfrm>
            <a:off x="225440" y="1552092"/>
            <a:ext cx="6335380" cy="3937062"/>
          </a:xfrm>
          <a:prstGeom prst="rect">
            <a:avLst/>
          </a:prstGeom>
        </p:spPr>
      </p:pic>
    </p:spTree>
    <p:extLst>
      <p:ext uri="{BB962C8B-B14F-4D97-AF65-F5344CB8AC3E}">
        <p14:creationId xmlns:p14="http://schemas.microsoft.com/office/powerpoint/2010/main" val="3845576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Musculoskeletal</a:t>
            </a:r>
            <a:r>
              <a:rPr lang="de-AT" sz="3200" dirty="0"/>
              <a:t> (MSK) </a:t>
            </a:r>
            <a:r>
              <a:rPr lang="de-AT" sz="3200" dirty="0" err="1"/>
              <a:t>modeling</a:t>
            </a:r>
            <a:endParaRPr lang="de-AT" sz="3200" dirty="0"/>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en-US" dirty="0"/>
              <a:t>Data collection</a:t>
            </a:r>
            <a:endParaRPr lang="de-AT" dirty="0"/>
          </a:p>
          <a:p>
            <a:pPr marL="380990" indent="-380990">
              <a:lnSpc>
                <a:spcPct val="200000"/>
              </a:lnSpc>
            </a:pPr>
            <a:r>
              <a:rPr lang="de-AT" dirty="0"/>
              <a:t>Traditional </a:t>
            </a:r>
            <a:r>
              <a:rPr lang="de-AT" dirty="0" err="1"/>
              <a:t>gait</a:t>
            </a:r>
            <a:r>
              <a:rPr lang="de-AT" dirty="0"/>
              <a:t> </a:t>
            </a:r>
            <a:r>
              <a:rPr lang="de-AT" dirty="0" err="1"/>
              <a:t>analysis</a:t>
            </a:r>
            <a:endParaRPr lang="de-AT" dirty="0"/>
          </a:p>
          <a:p>
            <a:pPr marL="380990" indent="-380990">
              <a:lnSpc>
                <a:spcPct val="200000"/>
              </a:lnSpc>
            </a:pPr>
            <a:r>
              <a:rPr lang="de-AT" dirty="0"/>
              <a:t>Advantages </a:t>
            </a:r>
            <a:r>
              <a:rPr lang="de-AT" dirty="0" err="1"/>
              <a:t>of</a:t>
            </a:r>
            <a:r>
              <a:rPr lang="de-AT" dirty="0"/>
              <a:t> MSK </a:t>
            </a:r>
            <a:r>
              <a:rPr lang="de-AT" dirty="0" err="1"/>
              <a:t>modeling</a:t>
            </a:r>
            <a:endParaRPr lang="de-AT" dirty="0"/>
          </a:p>
          <a:p>
            <a:pPr marL="380990" indent="-380990">
              <a:lnSpc>
                <a:spcPct val="200000"/>
              </a:lnSpc>
            </a:pPr>
            <a:r>
              <a:rPr lang="de-AT" dirty="0" err="1"/>
              <a:t>What</a:t>
            </a:r>
            <a:r>
              <a:rPr lang="de-AT" dirty="0"/>
              <a:t> </a:t>
            </a:r>
            <a:r>
              <a:rPr lang="de-AT" dirty="0" err="1"/>
              <a:t>is</a:t>
            </a:r>
            <a:r>
              <a:rPr lang="de-AT" dirty="0"/>
              <a:t> a MSK </a:t>
            </a:r>
            <a:r>
              <a:rPr lang="de-AT" dirty="0" err="1"/>
              <a:t>model</a:t>
            </a:r>
            <a:r>
              <a:rPr lang="de-AT" dirty="0"/>
              <a:t>?</a:t>
            </a:r>
          </a:p>
        </p:txBody>
      </p:sp>
      <p:sp>
        <p:nvSpPr>
          <p:cNvPr id="4" name="Slide Number Placeholder 3"/>
          <p:cNvSpPr>
            <a:spLocks noGrp="1"/>
          </p:cNvSpPr>
          <p:nvPr>
            <p:ph type="sldNum" sz="quarter" idx="4"/>
          </p:nvPr>
        </p:nvSpPr>
        <p:spPr/>
        <p:txBody>
          <a:bodyPr/>
          <a:lstStyle/>
          <a:p>
            <a:fld id="{C35489C1-6B33-4937-9006-E5F93C9ADEC8}" type="slidenum">
              <a:rPr lang="de-AT" smtClean="0"/>
              <a:pPr/>
              <a:t>16</a:t>
            </a:fld>
            <a:endParaRPr lang="de-AT"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523" y="834187"/>
            <a:ext cx="4732180" cy="5093988"/>
          </a:xfrm>
          <a:prstGeom prst="rect">
            <a:avLst/>
          </a:prstGeom>
        </p:spPr>
      </p:pic>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Tree>
    <p:extLst>
      <p:ext uri="{BB962C8B-B14F-4D97-AF65-F5344CB8AC3E}">
        <p14:creationId xmlns:p14="http://schemas.microsoft.com/office/powerpoint/2010/main" val="3329121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17</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6805742" cy="669435"/>
          </a:xfrm>
        </p:spPr>
        <p:txBody>
          <a:bodyPr>
            <a:normAutofit/>
          </a:bodyPr>
          <a:lstStyle/>
          <a:p>
            <a:r>
              <a:rPr lang="en-GB" sz="3200" dirty="0"/>
              <a:t>Inverse vs forward simulations</a:t>
            </a:r>
          </a:p>
        </p:txBody>
      </p:sp>
      <p:pic>
        <p:nvPicPr>
          <p:cNvPr id="8" name="Picture 7">
            <a:extLst>
              <a:ext uri="{FF2B5EF4-FFF2-40B4-BE49-F238E27FC236}">
                <a16:creationId xmlns:a16="http://schemas.microsoft.com/office/drawing/2014/main" id="{83D10225-A515-49BA-AB52-40039E5BA8B6}"/>
              </a:ext>
            </a:extLst>
          </p:cNvPr>
          <p:cNvPicPr>
            <a:picLocks noChangeAspect="1"/>
          </p:cNvPicPr>
          <p:nvPr/>
        </p:nvPicPr>
        <p:blipFill>
          <a:blip r:embed="rId2"/>
          <a:stretch>
            <a:fillRect/>
          </a:stretch>
        </p:blipFill>
        <p:spPr>
          <a:xfrm>
            <a:off x="4758410" y="3755390"/>
            <a:ext cx="7257579" cy="2192274"/>
          </a:xfrm>
          <a:prstGeom prst="rect">
            <a:avLst/>
          </a:prstGeom>
        </p:spPr>
      </p:pic>
      <p:pic>
        <p:nvPicPr>
          <p:cNvPr id="7170" name="Picture 2" descr="inversePipeline.jpg">
            <a:extLst>
              <a:ext uri="{FF2B5EF4-FFF2-40B4-BE49-F238E27FC236}">
                <a16:creationId xmlns:a16="http://schemas.microsoft.com/office/drawing/2014/main" id="{46FE377A-DB97-40F3-BE02-CC8F9F0D39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77" y="1855470"/>
            <a:ext cx="7848600" cy="1700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638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18</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2" name="Picture 1">
            <a:extLst>
              <a:ext uri="{FF2B5EF4-FFF2-40B4-BE49-F238E27FC236}">
                <a16:creationId xmlns:a16="http://schemas.microsoft.com/office/drawing/2014/main" id="{82C53732-C76B-4605-B788-CB40D44D699D}"/>
              </a:ext>
            </a:extLst>
          </p:cNvPr>
          <p:cNvPicPr>
            <a:picLocks noChangeAspect="1"/>
          </p:cNvPicPr>
          <p:nvPr/>
        </p:nvPicPr>
        <p:blipFill rotWithShape="1">
          <a:blip r:embed="rId3"/>
          <a:srcRect t="16623"/>
          <a:stretch/>
        </p:blipFill>
        <p:spPr>
          <a:xfrm>
            <a:off x="2046438" y="1694046"/>
            <a:ext cx="8324507" cy="4662306"/>
          </a:xfrm>
          <a:prstGeom prst="rect">
            <a:avLst/>
          </a:prstGeom>
        </p:spPr>
      </p:pic>
      <p:sp>
        <p:nvSpPr>
          <p:cNvPr id="10" name="Title 1">
            <a:extLst>
              <a:ext uri="{FF2B5EF4-FFF2-40B4-BE49-F238E27FC236}">
                <a16:creationId xmlns:a16="http://schemas.microsoft.com/office/drawing/2014/main" id="{2BFB4AB2-24DB-4252-96B5-621F8EC7C603}"/>
              </a:ext>
            </a:extLst>
          </p:cNvPr>
          <p:cNvSpPr>
            <a:spLocks noGrp="1"/>
          </p:cNvSpPr>
          <p:nvPr>
            <p:ph type="title"/>
          </p:nvPr>
        </p:nvSpPr>
        <p:spPr>
          <a:xfrm>
            <a:off x="288077" y="732645"/>
            <a:ext cx="6805742" cy="669435"/>
          </a:xfrm>
        </p:spPr>
        <p:txBody>
          <a:bodyPr>
            <a:normAutofit/>
          </a:bodyPr>
          <a:lstStyle/>
          <a:p>
            <a:r>
              <a:rPr lang="en-GB" sz="3200" dirty="0"/>
              <a:t>Inverse approach</a:t>
            </a:r>
          </a:p>
        </p:txBody>
      </p:sp>
    </p:spTree>
    <p:extLst>
      <p:ext uri="{BB962C8B-B14F-4D97-AF65-F5344CB8AC3E}">
        <p14:creationId xmlns:p14="http://schemas.microsoft.com/office/powerpoint/2010/main" val="1055460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Musculoskeletal</a:t>
            </a:r>
            <a:r>
              <a:rPr lang="de-AT" sz="3200" dirty="0"/>
              <a:t> (MSK) </a:t>
            </a:r>
            <a:r>
              <a:rPr lang="de-AT" sz="3200" dirty="0" err="1"/>
              <a:t>modeling</a:t>
            </a:r>
            <a:endParaRPr lang="de-AT" sz="3200" dirty="0"/>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de-AT" dirty="0"/>
              <a:t>…</a:t>
            </a:r>
          </a:p>
        </p:txBody>
      </p:sp>
      <p:sp>
        <p:nvSpPr>
          <p:cNvPr id="4" name="Slide Number Placeholder 3"/>
          <p:cNvSpPr>
            <a:spLocks noGrp="1"/>
          </p:cNvSpPr>
          <p:nvPr>
            <p:ph type="sldNum" sz="quarter" idx="4"/>
          </p:nvPr>
        </p:nvSpPr>
        <p:spPr/>
        <p:txBody>
          <a:bodyPr/>
          <a:lstStyle/>
          <a:p>
            <a:fld id="{C35489C1-6B33-4937-9006-E5F93C9ADEC8}" type="slidenum">
              <a:rPr lang="de-AT" smtClean="0"/>
              <a:pPr/>
              <a:t>19</a:t>
            </a:fld>
            <a:endParaRPr lang="de-AT"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523" y="834187"/>
            <a:ext cx="4732180" cy="5093988"/>
          </a:xfrm>
          <a:prstGeom prst="rect">
            <a:avLst/>
          </a:prstGeom>
        </p:spPr>
      </p:pic>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Tree>
    <p:extLst>
      <p:ext uri="{BB962C8B-B14F-4D97-AF65-F5344CB8AC3E}">
        <p14:creationId xmlns:p14="http://schemas.microsoft.com/office/powerpoint/2010/main" val="3875792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2</a:t>
            </a:fld>
            <a:endParaRPr lang="de-AT" dirty="0"/>
          </a:p>
        </p:txBody>
      </p:sp>
      <p:pic>
        <p:nvPicPr>
          <p:cNvPr id="8" name="Picture 7">
            <a:extLst>
              <a:ext uri="{FF2B5EF4-FFF2-40B4-BE49-F238E27FC236}">
                <a16:creationId xmlns:a16="http://schemas.microsoft.com/office/drawing/2014/main" id="{9FCEA1BF-80E9-4E3F-9D97-1E400082EF12}"/>
              </a:ext>
            </a:extLst>
          </p:cNvPr>
          <p:cNvPicPr>
            <a:picLocks noChangeAspect="1"/>
          </p:cNvPicPr>
          <p:nvPr/>
        </p:nvPicPr>
        <p:blipFill>
          <a:blip r:embed="rId3"/>
          <a:stretch>
            <a:fillRect/>
          </a:stretch>
        </p:blipFill>
        <p:spPr>
          <a:xfrm>
            <a:off x="830580" y="1171476"/>
            <a:ext cx="4457700" cy="4457700"/>
          </a:xfrm>
          <a:prstGeom prst="rect">
            <a:avLst/>
          </a:prstGeom>
        </p:spPr>
      </p:pic>
      <p:sp>
        <p:nvSpPr>
          <p:cNvPr id="9" name="Rectangle 8">
            <a:extLst>
              <a:ext uri="{FF2B5EF4-FFF2-40B4-BE49-F238E27FC236}">
                <a16:creationId xmlns:a16="http://schemas.microsoft.com/office/drawing/2014/main" id="{470866BA-9F61-4EBA-BE60-7EBE5E9D0C40}"/>
              </a:ext>
            </a:extLst>
          </p:cNvPr>
          <p:cNvSpPr/>
          <p:nvPr/>
        </p:nvSpPr>
        <p:spPr>
          <a:xfrm>
            <a:off x="6095999" y="1171476"/>
            <a:ext cx="4552481" cy="646331"/>
          </a:xfrm>
          <a:prstGeom prst="rect">
            <a:avLst/>
          </a:prstGeom>
        </p:spPr>
        <p:txBody>
          <a:bodyPr wrap="square">
            <a:spAutoFit/>
          </a:bodyPr>
          <a:lstStyle/>
          <a:p>
            <a:r>
              <a:rPr lang="en-GB" dirty="0">
                <a:hlinkClick r:id="rId4"/>
              </a:rPr>
              <a:t>https://github.com/basgoncalves/BIP_OpenSim_Hungarian_USports</a:t>
            </a:r>
            <a:r>
              <a:rPr lang="en-GB" dirty="0"/>
              <a:t> </a:t>
            </a:r>
          </a:p>
        </p:txBody>
      </p:sp>
    </p:spTree>
    <p:extLst>
      <p:ext uri="{BB962C8B-B14F-4D97-AF65-F5344CB8AC3E}">
        <p14:creationId xmlns:p14="http://schemas.microsoft.com/office/powerpoint/2010/main" val="3083300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Musculoskeletal</a:t>
            </a:r>
            <a:r>
              <a:rPr lang="de-AT" sz="3200" dirty="0"/>
              <a:t> (MSK) </a:t>
            </a:r>
            <a:r>
              <a:rPr lang="de-AT" sz="3200" dirty="0" err="1"/>
              <a:t>modeling</a:t>
            </a:r>
            <a:endParaRPr lang="de-AT" sz="3200" dirty="0"/>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en-GB" dirty="0"/>
              <a:t>…</a:t>
            </a: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20</a:t>
            </a:fld>
            <a:endParaRPr lang="de-AT"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523" y="834187"/>
            <a:ext cx="4732180" cy="5093988"/>
          </a:xfrm>
          <a:prstGeom prst="rect">
            <a:avLst/>
          </a:prstGeom>
        </p:spPr>
      </p:pic>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Tree>
    <p:extLst>
      <p:ext uri="{BB962C8B-B14F-4D97-AF65-F5344CB8AC3E}">
        <p14:creationId xmlns:p14="http://schemas.microsoft.com/office/powerpoint/2010/main" val="1701346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3171403" cy="669435"/>
          </a:xfrm>
        </p:spPr>
        <p:txBody>
          <a:bodyPr/>
          <a:lstStyle/>
          <a:p>
            <a:r>
              <a:rPr lang="de-AT" sz="3200" dirty="0" err="1"/>
              <a:t>What</a:t>
            </a:r>
            <a:r>
              <a:rPr lang="de-AT" sz="3200" dirty="0"/>
              <a:t> </a:t>
            </a:r>
            <a:r>
              <a:rPr lang="de-AT" sz="3200" dirty="0" err="1"/>
              <a:t>is</a:t>
            </a:r>
            <a:r>
              <a:rPr lang="de-AT" sz="3200" dirty="0"/>
              <a:t> a </a:t>
            </a:r>
            <a:r>
              <a:rPr lang="de-AT" sz="3200" dirty="0" err="1"/>
              <a:t>model</a:t>
            </a:r>
            <a:r>
              <a:rPr lang="de-AT" sz="3200" dirty="0"/>
              <a:t>?</a:t>
            </a:r>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de-AT" dirty="0"/>
              <a:t>Sf</a:t>
            </a:r>
          </a:p>
          <a:p>
            <a:pPr marL="380990" indent="-380990">
              <a:lnSpc>
                <a:spcPct val="200000"/>
              </a:lnSpc>
            </a:pP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21</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Tree>
    <p:extLst>
      <p:ext uri="{BB962C8B-B14F-4D97-AF65-F5344CB8AC3E}">
        <p14:creationId xmlns:p14="http://schemas.microsoft.com/office/powerpoint/2010/main" val="3077553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4375363" cy="669435"/>
          </a:xfrm>
        </p:spPr>
        <p:txBody>
          <a:bodyPr>
            <a:normAutofit/>
          </a:bodyPr>
          <a:lstStyle/>
          <a:p>
            <a:r>
              <a:rPr lang="de-AT" sz="3200" dirty="0"/>
              <a:t>Check </a:t>
            </a:r>
            <a:r>
              <a:rPr lang="de-AT" sz="3200" dirty="0" err="1"/>
              <a:t>the</a:t>
            </a:r>
            <a:r>
              <a:rPr lang="de-AT" sz="3200" dirty="0"/>
              <a:t> </a:t>
            </a:r>
            <a:r>
              <a:rPr lang="de-AT" sz="3200" dirty="0" err="1"/>
              <a:t>cheat</a:t>
            </a:r>
            <a:r>
              <a:rPr lang="de-AT" sz="3200" dirty="0"/>
              <a:t> </a:t>
            </a:r>
            <a:r>
              <a:rPr lang="de-AT" sz="3200" dirty="0" err="1"/>
              <a:t>sheet</a:t>
            </a:r>
            <a:r>
              <a:rPr lang="de-AT" sz="3200" dirty="0"/>
              <a:t>?</a:t>
            </a:r>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en-GB" dirty="0"/>
              <a:t>‘ .\Cheat_sheet.pdf</a:t>
            </a:r>
            <a:endParaRPr lang="de-AT" dirty="0"/>
          </a:p>
          <a:p>
            <a:pPr marL="380990" indent="-380990">
              <a:lnSpc>
                <a:spcPct val="200000"/>
              </a:lnSpc>
            </a:pP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22</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Tree>
    <p:extLst>
      <p:ext uri="{BB962C8B-B14F-4D97-AF65-F5344CB8AC3E}">
        <p14:creationId xmlns:p14="http://schemas.microsoft.com/office/powerpoint/2010/main" val="1478491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4375363" cy="669435"/>
          </a:xfrm>
        </p:spPr>
        <p:txBody>
          <a:bodyPr>
            <a:normAutofit/>
          </a:bodyPr>
          <a:lstStyle/>
          <a:p>
            <a:r>
              <a:rPr lang="de-AT" sz="3200" dirty="0"/>
              <a:t>OpenSim </a:t>
            </a:r>
            <a:r>
              <a:rPr lang="en-GB" sz="3200" dirty="0"/>
              <a:t>dependencies</a:t>
            </a:r>
          </a:p>
        </p:txBody>
      </p:sp>
      <p:sp>
        <p:nvSpPr>
          <p:cNvPr id="3" name="Text Placeholder 2"/>
          <p:cNvSpPr>
            <a:spLocks noGrp="1"/>
          </p:cNvSpPr>
          <p:nvPr>
            <p:ph type="body" sz="quarter" idx="10"/>
          </p:nvPr>
        </p:nvSpPr>
        <p:spPr>
          <a:xfrm>
            <a:off x="1020934" y="1740643"/>
            <a:ext cx="7969062" cy="4036044"/>
          </a:xfrm>
        </p:spPr>
        <p:txBody>
          <a:bodyPr>
            <a:normAutofit lnSpcReduction="10000"/>
          </a:bodyPr>
          <a:lstStyle/>
          <a:p>
            <a:endParaRPr lang="en-GB" dirty="0"/>
          </a:p>
          <a:p>
            <a:r>
              <a:rPr lang="en-US" dirty="0"/>
              <a:t>OpenSim 4.4 (need a login account to download) </a:t>
            </a:r>
            <a:endParaRPr lang="en-GB" dirty="0"/>
          </a:p>
          <a:p>
            <a:r>
              <a:rPr lang="en-GB" dirty="0"/>
              <a:t> Notepad ++ </a:t>
            </a:r>
          </a:p>
          <a:p>
            <a:r>
              <a:rPr lang="en-GB" dirty="0"/>
              <a:t> </a:t>
            </a:r>
            <a:r>
              <a:rPr lang="en-GB" dirty="0" err="1"/>
              <a:t>Mokka</a:t>
            </a:r>
            <a:r>
              <a:rPr lang="en-GB" dirty="0"/>
              <a:t> </a:t>
            </a:r>
          </a:p>
          <a:p>
            <a:r>
              <a:rPr lang="en-GB" dirty="0"/>
              <a:t> Excel or equivalent </a:t>
            </a:r>
          </a:p>
          <a:p>
            <a:r>
              <a:rPr lang="en-GB" dirty="0"/>
              <a:t> Python 3.8 (optional) </a:t>
            </a:r>
          </a:p>
          <a:p>
            <a:r>
              <a:rPr lang="en-GB" dirty="0"/>
              <a:t> Git (optional) </a:t>
            </a:r>
          </a:p>
          <a:p>
            <a:r>
              <a:rPr lang="en-GB" dirty="0"/>
              <a:t> </a:t>
            </a:r>
            <a:r>
              <a:rPr lang="en-GB" dirty="0" err="1"/>
              <a:t>VScode</a:t>
            </a:r>
            <a:r>
              <a:rPr lang="en-GB" dirty="0"/>
              <a:t> (optional) </a:t>
            </a:r>
          </a:p>
          <a:p>
            <a:pPr marL="380990" indent="-380990">
              <a:lnSpc>
                <a:spcPct val="200000"/>
              </a:lnSpc>
            </a:pPr>
            <a:endParaRPr lang="de-AT" dirty="0"/>
          </a:p>
          <a:p>
            <a:pPr marL="380990" indent="-380990">
              <a:lnSpc>
                <a:spcPct val="200000"/>
              </a:lnSpc>
            </a:pP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23</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Tree>
    <p:extLst>
      <p:ext uri="{BB962C8B-B14F-4D97-AF65-F5344CB8AC3E}">
        <p14:creationId xmlns:p14="http://schemas.microsoft.com/office/powerpoint/2010/main" val="2873448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4375363" cy="669435"/>
          </a:xfrm>
        </p:spPr>
        <p:txBody>
          <a:bodyPr>
            <a:normAutofit/>
          </a:bodyPr>
          <a:lstStyle/>
          <a:p>
            <a:r>
              <a:rPr lang="en-GB" sz="3200" dirty="0"/>
              <a:t>File types</a:t>
            </a:r>
          </a:p>
        </p:txBody>
      </p:sp>
      <p:sp>
        <p:nvSpPr>
          <p:cNvPr id="3" name="Text Placeholder 2"/>
          <p:cNvSpPr>
            <a:spLocks noGrp="1"/>
          </p:cNvSpPr>
          <p:nvPr>
            <p:ph type="body" sz="quarter" idx="10"/>
          </p:nvPr>
        </p:nvSpPr>
        <p:spPr>
          <a:xfrm>
            <a:off x="1020934" y="1740643"/>
            <a:ext cx="5249237" cy="4036044"/>
          </a:xfrm>
        </p:spPr>
        <p:txBody>
          <a:bodyPr>
            <a:normAutofit fontScale="70000" lnSpcReduction="20000"/>
          </a:bodyPr>
          <a:lstStyle/>
          <a:p>
            <a:pPr marL="380990" indent="-380990">
              <a:lnSpc>
                <a:spcPct val="200000"/>
              </a:lnSpc>
            </a:pPr>
            <a:r>
              <a:rPr lang="de-AT" dirty="0"/>
              <a:t>.c3d </a:t>
            </a:r>
          </a:p>
          <a:p>
            <a:pPr marL="380990" indent="-380990">
              <a:lnSpc>
                <a:spcPct val="200000"/>
              </a:lnSpc>
            </a:pPr>
            <a:r>
              <a:rPr lang="de-AT" dirty="0"/>
              <a:t>.</a:t>
            </a:r>
            <a:r>
              <a:rPr lang="de-AT" dirty="0" err="1"/>
              <a:t>trc</a:t>
            </a:r>
            <a:endParaRPr lang="de-AT" dirty="0"/>
          </a:p>
          <a:p>
            <a:pPr marL="380990" indent="-380990">
              <a:lnSpc>
                <a:spcPct val="200000"/>
              </a:lnSpc>
            </a:pPr>
            <a:r>
              <a:rPr lang="de-AT" dirty="0"/>
              <a:t>.</a:t>
            </a:r>
            <a:r>
              <a:rPr lang="de-AT" dirty="0" err="1"/>
              <a:t>mot</a:t>
            </a:r>
            <a:endParaRPr lang="de-AT" dirty="0"/>
          </a:p>
          <a:p>
            <a:pPr marL="380990" indent="-380990">
              <a:lnSpc>
                <a:spcPct val="200000"/>
              </a:lnSpc>
            </a:pPr>
            <a:r>
              <a:rPr lang="de-AT" dirty="0"/>
              <a:t>.</a:t>
            </a:r>
            <a:r>
              <a:rPr lang="de-AT" dirty="0" err="1"/>
              <a:t>sto</a:t>
            </a:r>
            <a:r>
              <a:rPr lang="de-AT" dirty="0"/>
              <a:t> </a:t>
            </a:r>
          </a:p>
          <a:p>
            <a:pPr marL="380990" indent="-380990">
              <a:lnSpc>
                <a:spcPct val="200000"/>
              </a:lnSpc>
            </a:pPr>
            <a:r>
              <a:rPr lang="de-AT" dirty="0"/>
              <a:t>.</a:t>
            </a:r>
            <a:r>
              <a:rPr lang="de-AT" dirty="0" err="1"/>
              <a:t>xml</a:t>
            </a:r>
            <a:endParaRPr lang="de-AT" dirty="0"/>
          </a:p>
          <a:p>
            <a:pPr marL="380990" indent="-380990">
              <a:lnSpc>
                <a:spcPct val="200000"/>
              </a:lnSpc>
            </a:pPr>
            <a:r>
              <a:rPr lang="de-AT" dirty="0"/>
              <a:t>.</a:t>
            </a:r>
            <a:r>
              <a:rPr lang="de-AT" dirty="0" err="1"/>
              <a:t>osim</a:t>
            </a:r>
            <a:endParaRPr lang="de-AT" dirty="0"/>
          </a:p>
          <a:p>
            <a:pPr marL="380990" indent="-380990">
              <a:lnSpc>
                <a:spcPct val="200000"/>
              </a:lnSpc>
            </a:pP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24</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Tree>
    <p:extLst>
      <p:ext uri="{BB962C8B-B14F-4D97-AF65-F5344CB8AC3E}">
        <p14:creationId xmlns:p14="http://schemas.microsoft.com/office/powerpoint/2010/main" val="26910302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fontScale="90000"/>
          </a:bodyPr>
          <a:lstStyle/>
          <a:p>
            <a:r>
              <a:rPr lang="en-GB" sz="3200" dirty="0"/>
              <a:t>Time to practice (demo opensim quick to check how fast they learn)</a:t>
            </a:r>
          </a:p>
        </p:txBody>
      </p:sp>
      <p:sp>
        <p:nvSpPr>
          <p:cNvPr id="4" name="Slide Number Placeholder 3"/>
          <p:cNvSpPr>
            <a:spLocks noGrp="1"/>
          </p:cNvSpPr>
          <p:nvPr>
            <p:ph type="sldNum" sz="quarter" idx="4"/>
          </p:nvPr>
        </p:nvSpPr>
        <p:spPr/>
        <p:txBody>
          <a:bodyPr/>
          <a:lstStyle/>
          <a:p>
            <a:fld id="{C35489C1-6B33-4937-9006-E5F93C9ADEC8}" type="slidenum">
              <a:rPr lang="de-AT" smtClean="0"/>
              <a:pPr/>
              <a:t>25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5322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20934" y="1740643"/>
            <a:ext cx="5249237" cy="4036044"/>
          </a:xfrm>
        </p:spPr>
        <p:txBody>
          <a:bodyPr>
            <a:normAutofit/>
          </a:bodyPr>
          <a:lstStyle/>
          <a:p>
            <a:pPr marL="380990" indent="-380990">
              <a:lnSpc>
                <a:spcPct val="200000"/>
              </a:lnSpc>
            </a:pPr>
            <a:r>
              <a:rPr lang="de-AT" dirty="0" err="1"/>
              <a:t>Explore</a:t>
            </a:r>
            <a:r>
              <a:rPr lang="de-AT" dirty="0"/>
              <a:t> </a:t>
            </a:r>
            <a:r>
              <a:rPr lang="de-AT" dirty="0" err="1"/>
              <a:t>files</a:t>
            </a:r>
            <a:endParaRPr lang="de-AT" dirty="0"/>
          </a:p>
          <a:p>
            <a:pPr marL="380990" indent="-380990">
              <a:lnSpc>
                <a:spcPct val="200000"/>
              </a:lnSpc>
            </a:pPr>
            <a:r>
              <a:rPr lang="de-AT" dirty="0"/>
              <a:t>Load </a:t>
            </a:r>
            <a:r>
              <a:rPr lang="de-AT" dirty="0" err="1"/>
              <a:t>model</a:t>
            </a:r>
            <a:r>
              <a:rPr lang="de-AT" dirty="0"/>
              <a:t> in </a:t>
            </a:r>
            <a:r>
              <a:rPr lang="de-AT" dirty="0" err="1"/>
              <a:t>opensim</a:t>
            </a:r>
            <a:endParaRPr lang="de-AT" dirty="0"/>
          </a:p>
          <a:p>
            <a:pPr marL="380990" indent="-380990">
              <a:lnSpc>
                <a:spcPct val="200000"/>
              </a:lnSpc>
            </a:pP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26</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4375363" cy="669435"/>
          </a:xfrm>
        </p:spPr>
        <p:txBody>
          <a:bodyPr>
            <a:normAutofit/>
          </a:bodyPr>
          <a:lstStyle/>
          <a:p>
            <a:r>
              <a:rPr lang="en-GB" sz="3200" dirty="0"/>
              <a:t>Questions (10-25)</a:t>
            </a:r>
          </a:p>
        </p:txBody>
      </p:sp>
    </p:spTree>
    <p:extLst>
      <p:ext uri="{BB962C8B-B14F-4D97-AF65-F5344CB8AC3E}">
        <p14:creationId xmlns:p14="http://schemas.microsoft.com/office/powerpoint/2010/main" val="22144817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20934" y="1740643"/>
            <a:ext cx="8923166" cy="4036044"/>
          </a:xfrm>
        </p:spPr>
        <p:txBody>
          <a:bodyPr>
            <a:normAutofit/>
          </a:bodyPr>
          <a:lstStyle/>
          <a:p>
            <a:pPr marL="380990" indent="-380990">
              <a:lnSpc>
                <a:spcPct val="200000"/>
              </a:lnSpc>
            </a:pPr>
            <a:r>
              <a:rPr lang="en-GB" dirty="0"/>
              <a:t>C:\Users\Biomech\Documents\OpenSim\4.4\Models</a:t>
            </a:r>
          </a:p>
          <a:p>
            <a:pPr marL="380990" indent="-380990">
              <a:lnSpc>
                <a:spcPct val="200000"/>
              </a:lnSpc>
            </a:pPr>
            <a:r>
              <a:rPr lang="de-AT" dirty="0"/>
              <a:t>Load </a:t>
            </a:r>
            <a:r>
              <a:rPr lang="de-AT" dirty="0" err="1"/>
              <a:t>model</a:t>
            </a:r>
            <a:r>
              <a:rPr lang="de-AT" dirty="0"/>
              <a:t> in </a:t>
            </a:r>
            <a:r>
              <a:rPr lang="de-AT" dirty="0" err="1"/>
              <a:t>opensim</a:t>
            </a:r>
            <a:endParaRPr lang="de-AT" dirty="0"/>
          </a:p>
          <a:p>
            <a:pPr marL="380990" indent="-380990">
              <a:lnSpc>
                <a:spcPct val="200000"/>
              </a:lnSpc>
            </a:pP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27</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4375363" cy="669435"/>
          </a:xfrm>
        </p:spPr>
        <p:txBody>
          <a:bodyPr>
            <a:normAutofit/>
          </a:bodyPr>
          <a:lstStyle/>
          <a:p>
            <a:r>
              <a:rPr lang="en-GB" sz="3200" dirty="0"/>
              <a:t>Run your first simulation</a:t>
            </a:r>
          </a:p>
        </p:txBody>
      </p:sp>
      <p:pic>
        <p:nvPicPr>
          <p:cNvPr id="8" name="Picture 4" descr="How Apple Rumors Work [Infographic]">
            <a:extLst>
              <a:ext uri="{FF2B5EF4-FFF2-40B4-BE49-F238E27FC236}">
                <a16:creationId xmlns:a16="http://schemas.microsoft.com/office/drawing/2014/main" id="{16714855-DBCD-4C45-9C87-0BC76CC807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2844" y="308490"/>
            <a:ext cx="2686050" cy="1704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0778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20934" y="1740643"/>
            <a:ext cx="8923166" cy="4036044"/>
          </a:xfrm>
        </p:spPr>
        <p:txBody>
          <a:bodyPr>
            <a:normAutofit/>
          </a:bodyPr>
          <a:lstStyle/>
          <a:p>
            <a:pPr marL="380990" indent="-380990">
              <a:lnSpc>
                <a:spcPct val="200000"/>
              </a:lnSpc>
            </a:pPr>
            <a:r>
              <a:rPr lang="en-GB" dirty="0"/>
              <a:t>Where do they come from </a:t>
            </a: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28</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6737563" cy="669435"/>
          </a:xfrm>
        </p:spPr>
        <p:txBody>
          <a:bodyPr>
            <a:normAutofit fontScale="90000"/>
          </a:bodyPr>
          <a:lstStyle/>
          <a:p>
            <a:r>
              <a:rPr lang="en-GB" sz="3200" dirty="0"/>
              <a:t>Running models is simulations easy, but …</a:t>
            </a:r>
          </a:p>
        </p:txBody>
      </p:sp>
    </p:spTree>
    <p:extLst>
      <p:ext uri="{BB962C8B-B14F-4D97-AF65-F5344CB8AC3E}">
        <p14:creationId xmlns:p14="http://schemas.microsoft.com/office/powerpoint/2010/main" val="33792921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20934" y="1740643"/>
            <a:ext cx="8923166" cy="4036044"/>
          </a:xfrm>
        </p:spPr>
        <p:txBody>
          <a:bodyPr>
            <a:normAutofit/>
          </a:bodyPr>
          <a:lstStyle/>
          <a:p>
            <a:pPr marL="380990" indent="-380990">
              <a:lnSpc>
                <a:spcPct val="200000"/>
              </a:lnSpc>
            </a:pPr>
            <a:r>
              <a:rPr lang="en-GB" dirty="0"/>
              <a:t>…</a:t>
            </a: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29</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6737563" cy="669435"/>
          </a:xfrm>
        </p:spPr>
        <p:txBody>
          <a:bodyPr>
            <a:normAutofit/>
          </a:bodyPr>
          <a:lstStyle/>
          <a:p>
            <a:r>
              <a:rPr lang="en-GB" sz="3200" dirty="0"/>
              <a:t>What were the first models </a:t>
            </a:r>
          </a:p>
        </p:txBody>
      </p:sp>
    </p:spTree>
    <p:extLst>
      <p:ext uri="{BB962C8B-B14F-4D97-AF65-F5344CB8AC3E}">
        <p14:creationId xmlns:p14="http://schemas.microsoft.com/office/powerpoint/2010/main" val="1107812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Hans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3</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Who are we?</a:t>
            </a:r>
            <a:endParaRPr lang="LID4096" sz="1400" dirty="0"/>
          </a:p>
        </p:txBody>
      </p:sp>
      <p:pic>
        <p:nvPicPr>
          <p:cNvPr id="5122" name="Picture 2" descr="https://neuromechanics.univie.ac.at/wp-content/uploads/2021/02/hans-2.jpg">
            <a:extLst>
              <a:ext uri="{FF2B5EF4-FFF2-40B4-BE49-F238E27FC236}">
                <a16:creationId xmlns:a16="http://schemas.microsoft.com/office/drawing/2014/main" id="{DFE340DB-057A-480A-954E-AE8240C94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8030" y="2415056"/>
            <a:ext cx="3730036" cy="248420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6B05A6F-F71B-4302-AB83-2A3A790165B6}"/>
              </a:ext>
            </a:extLst>
          </p:cNvPr>
          <p:cNvPicPr>
            <a:picLocks noChangeAspect="1"/>
          </p:cNvPicPr>
          <p:nvPr/>
        </p:nvPicPr>
        <p:blipFill>
          <a:blip r:embed="rId3"/>
          <a:stretch>
            <a:fillRect/>
          </a:stretch>
        </p:blipFill>
        <p:spPr>
          <a:xfrm>
            <a:off x="288077" y="1511165"/>
            <a:ext cx="7296285" cy="3845695"/>
          </a:xfrm>
          <a:prstGeom prst="rect">
            <a:avLst/>
          </a:prstGeom>
        </p:spPr>
      </p:pic>
    </p:spTree>
    <p:extLst>
      <p:ext uri="{BB962C8B-B14F-4D97-AF65-F5344CB8AC3E}">
        <p14:creationId xmlns:p14="http://schemas.microsoft.com/office/powerpoint/2010/main" val="3047977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20934" y="1740643"/>
            <a:ext cx="8923166" cy="4036044"/>
          </a:xfrm>
        </p:spPr>
        <p:txBody>
          <a:bodyPr>
            <a:normAutofit/>
          </a:bodyPr>
          <a:lstStyle/>
          <a:p>
            <a:pPr marL="380990" indent="-380990">
              <a:lnSpc>
                <a:spcPct val="200000"/>
              </a:lnSpc>
            </a:pPr>
            <a:r>
              <a:rPr lang="en-GB" dirty="0"/>
              <a:t>…</a:t>
            </a: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30</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6737563" cy="669435"/>
          </a:xfrm>
        </p:spPr>
        <p:txBody>
          <a:bodyPr>
            <a:normAutofit/>
          </a:bodyPr>
          <a:lstStyle/>
          <a:p>
            <a:r>
              <a:rPr lang="en-GB" sz="3200" dirty="0"/>
              <a:t>Why do we do it?</a:t>
            </a:r>
          </a:p>
        </p:txBody>
      </p:sp>
    </p:spTree>
    <p:extLst>
      <p:ext uri="{BB962C8B-B14F-4D97-AF65-F5344CB8AC3E}">
        <p14:creationId xmlns:p14="http://schemas.microsoft.com/office/powerpoint/2010/main" val="22975124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20934" y="1740643"/>
            <a:ext cx="8923166" cy="4036044"/>
          </a:xfrm>
        </p:spPr>
        <p:txBody>
          <a:bodyPr>
            <a:normAutofit/>
          </a:bodyPr>
          <a:lstStyle/>
          <a:p>
            <a:pPr marL="380990" indent="-380990">
              <a:lnSpc>
                <a:spcPct val="200000"/>
              </a:lnSpc>
            </a:pPr>
            <a:r>
              <a:rPr lang="en-GB" dirty="0"/>
              <a:t>…</a:t>
            </a: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31</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6737563" cy="669435"/>
          </a:xfrm>
        </p:spPr>
        <p:txBody>
          <a:bodyPr>
            <a:normAutofit fontScale="90000"/>
          </a:bodyPr>
          <a:lstStyle/>
          <a:p>
            <a:r>
              <a:rPr lang="en-GB" sz="3200" dirty="0"/>
              <a:t>How do we do it? How we they developed?</a:t>
            </a:r>
          </a:p>
        </p:txBody>
      </p:sp>
    </p:spTree>
    <p:extLst>
      <p:ext uri="{BB962C8B-B14F-4D97-AF65-F5344CB8AC3E}">
        <p14:creationId xmlns:p14="http://schemas.microsoft.com/office/powerpoint/2010/main" val="1626799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20934" y="1740643"/>
            <a:ext cx="10317626" cy="4036044"/>
          </a:xfrm>
        </p:spPr>
        <p:txBody>
          <a:bodyPr>
            <a:normAutofit/>
          </a:bodyPr>
          <a:lstStyle/>
          <a:p>
            <a:pPr marL="380990" indent="-380990">
              <a:lnSpc>
                <a:spcPct val="200000"/>
              </a:lnSpc>
            </a:pPr>
            <a:r>
              <a:rPr lang="en-US" sz="2000" dirty="0"/>
              <a:t>C:\Users\Biomech\Documents\OpenSim\4.4\Models\</a:t>
            </a:r>
            <a:r>
              <a:rPr lang="en-GB" sz="2000" dirty="0"/>
              <a:t>Walking</a:t>
            </a:r>
            <a:endParaRPr lang="de-AT" sz="2000" dirty="0"/>
          </a:p>
          <a:p>
            <a:pPr marL="380990" indent="-380990">
              <a:lnSpc>
                <a:spcPct val="200000"/>
              </a:lnSpc>
            </a:pPr>
            <a:r>
              <a:rPr lang="de-AT" dirty="0"/>
              <a:t>Run</a:t>
            </a:r>
          </a:p>
          <a:p>
            <a:pPr marL="380990" indent="-380990">
              <a:lnSpc>
                <a:spcPct val="200000"/>
              </a:lnSpc>
            </a:pP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32</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4375363" cy="669435"/>
          </a:xfrm>
        </p:spPr>
        <p:txBody>
          <a:bodyPr>
            <a:normAutofit fontScale="90000"/>
          </a:bodyPr>
          <a:lstStyle/>
          <a:p>
            <a:r>
              <a:rPr lang="en-GB" sz="3200" dirty="0"/>
              <a:t>Run your second simulation</a:t>
            </a:r>
          </a:p>
        </p:txBody>
      </p:sp>
    </p:spTree>
    <p:extLst>
      <p:ext uri="{BB962C8B-B14F-4D97-AF65-F5344CB8AC3E}">
        <p14:creationId xmlns:p14="http://schemas.microsoft.com/office/powerpoint/2010/main" val="3192596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20934" y="1740643"/>
            <a:ext cx="10317626" cy="4036044"/>
          </a:xfrm>
        </p:spPr>
        <p:txBody>
          <a:bodyPr>
            <a:normAutofit/>
          </a:bodyPr>
          <a:lstStyle/>
          <a:p>
            <a:pPr marL="380990" indent="-380990">
              <a:lnSpc>
                <a:spcPct val="200000"/>
              </a:lnSpc>
            </a:pPr>
            <a:r>
              <a:rPr lang="en-US" sz="2000" dirty="0"/>
              <a:t>C:\Users\Biomech\Documents\OpenSim\4.4\Models\</a:t>
            </a:r>
            <a:r>
              <a:rPr lang="en-GB" sz="2000" dirty="0"/>
              <a:t>Walking</a:t>
            </a:r>
            <a:endParaRPr lang="de-AT" sz="2000" dirty="0"/>
          </a:p>
          <a:p>
            <a:pPr marL="380990" indent="-380990">
              <a:lnSpc>
                <a:spcPct val="200000"/>
              </a:lnSpc>
            </a:pPr>
            <a:r>
              <a:rPr lang="de-AT" dirty="0"/>
              <a:t>Run</a:t>
            </a:r>
          </a:p>
          <a:p>
            <a:pPr marL="380990" indent="-380990">
              <a:lnSpc>
                <a:spcPct val="200000"/>
              </a:lnSpc>
            </a:pPr>
            <a:r>
              <a:rPr lang="de-AT" dirty="0"/>
              <a:t>Questions</a:t>
            </a:r>
          </a:p>
          <a:p>
            <a:pPr marL="380990" indent="-380990">
              <a:lnSpc>
                <a:spcPct val="200000"/>
              </a:lnSpc>
            </a:pP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33</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6805742" cy="669435"/>
          </a:xfrm>
        </p:spPr>
        <p:txBody>
          <a:bodyPr>
            <a:normAutofit/>
          </a:bodyPr>
          <a:lstStyle/>
          <a:p>
            <a:r>
              <a:rPr lang="en-GB" sz="3200" dirty="0"/>
              <a:t>Run your second simulation (20-30)</a:t>
            </a:r>
          </a:p>
        </p:txBody>
      </p:sp>
    </p:spTree>
    <p:extLst>
      <p:ext uri="{BB962C8B-B14F-4D97-AF65-F5344CB8AC3E}">
        <p14:creationId xmlns:p14="http://schemas.microsoft.com/office/powerpoint/2010/main" val="33486367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Break </a:t>
            </a:r>
          </a:p>
        </p:txBody>
      </p:sp>
      <p:sp>
        <p:nvSpPr>
          <p:cNvPr id="4" name="Slide Number Placeholder 3"/>
          <p:cNvSpPr>
            <a:spLocks noGrp="1"/>
          </p:cNvSpPr>
          <p:nvPr>
            <p:ph type="sldNum" sz="quarter" idx="4"/>
          </p:nvPr>
        </p:nvSpPr>
        <p:spPr/>
        <p:txBody>
          <a:bodyPr/>
          <a:lstStyle/>
          <a:p>
            <a:fld id="{C35489C1-6B33-4937-9006-E5F93C9ADEC8}" type="slidenum">
              <a:rPr lang="de-AT" smtClean="0"/>
              <a:pPr/>
              <a:t>34</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Tree>
    <p:extLst>
      <p:ext uri="{BB962C8B-B14F-4D97-AF65-F5344CB8AC3E}">
        <p14:creationId xmlns:p14="http://schemas.microsoft.com/office/powerpoint/2010/main" val="2420633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35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6805742" cy="669435"/>
          </a:xfrm>
        </p:spPr>
        <p:txBody>
          <a:bodyPr>
            <a:normAutofit/>
          </a:bodyPr>
          <a:lstStyle/>
          <a:p>
            <a:r>
              <a:rPr lang="en-GB" sz="3200" dirty="0"/>
              <a:t>Plotting results</a:t>
            </a:r>
          </a:p>
        </p:txBody>
      </p:sp>
      <p:pic>
        <p:nvPicPr>
          <p:cNvPr id="2" name="Picture 1">
            <a:extLst>
              <a:ext uri="{FF2B5EF4-FFF2-40B4-BE49-F238E27FC236}">
                <a16:creationId xmlns:a16="http://schemas.microsoft.com/office/drawing/2014/main" id="{CA99BCAC-8493-4F85-999B-A3999B47A8CF}"/>
              </a:ext>
            </a:extLst>
          </p:cNvPr>
          <p:cNvPicPr>
            <a:picLocks noChangeAspect="1"/>
          </p:cNvPicPr>
          <p:nvPr/>
        </p:nvPicPr>
        <p:blipFill>
          <a:blip r:embed="rId2"/>
          <a:stretch>
            <a:fillRect/>
          </a:stretch>
        </p:blipFill>
        <p:spPr>
          <a:xfrm>
            <a:off x="3943825" y="1787097"/>
            <a:ext cx="5036546" cy="4751817"/>
          </a:xfrm>
          <a:prstGeom prst="rect">
            <a:avLst/>
          </a:prstGeom>
        </p:spPr>
      </p:pic>
    </p:spTree>
    <p:extLst>
      <p:ext uri="{BB962C8B-B14F-4D97-AF65-F5344CB8AC3E}">
        <p14:creationId xmlns:p14="http://schemas.microsoft.com/office/powerpoint/2010/main" val="2306687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36</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6805742" cy="669435"/>
          </a:xfrm>
        </p:spPr>
        <p:txBody>
          <a:bodyPr>
            <a:normAutofit/>
          </a:bodyPr>
          <a:lstStyle/>
          <a:p>
            <a:r>
              <a:rPr lang="en-GB" sz="3200" dirty="0"/>
              <a:t>GUI vs CMD  </a:t>
            </a:r>
          </a:p>
        </p:txBody>
      </p:sp>
      <p:pic>
        <p:nvPicPr>
          <p:cNvPr id="9" name="Picture 8">
            <a:extLst>
              <a:ext uri="{FF2B5EF4-FFF2-40B4-BE49-F238E27FC236}">
                <a16:creationId xmlns:a16="http://schemas.microsoft.com/office/drawing/2014/main" id="{D5F855D6-20E9-41CF-B1F0-D2965F54F916}"/>
              </a:ext>
            </a:extLst>
          </p:cNvPr>
          <p:cNvPicPr>
            <a:picLocks noChangeAspect="1"/>
          </p:cNvPicPr>
          <p:nvPr/>
        </p:nvPicPr>
        <p:blipFill>
          <a:blip r:embed="rId2"/>
          <a:stretch>
            <a:fillRect/>
          </a:stretch>
        </p:blipFill>
        <p:spPr>
          <a:xfrm>
            <a:off x="288077" y="1530417"/>
            <a:ext cx="5092930" cy="4095549"/>
          </a:xfrm>
          <a:prstGeom prst="rect">
            <a:avLst/>
          </a:prstGeom>
        </p:spPr>
      </p:pic>
      <p:pic>
        <p:nvPicPr>
          <p:cNvPr id="2050" name="Picture 2" descr="MATLAB - Wikipedia">
            <a:extLst>
              <a:ext uri="{FF2B5EF4-FFF2-40B4-BE49-F238E27FC236}">
                <a16:creationId xmlns:a16="http://schemas.microsoft.com/office/drawing/2014/main" id="{6A8C8E44-4C61-4221-97B4-B780200E1B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4608" y="957849"/>
            <a:ext cx="862873" cy="77469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le:Python-logo-notext.svg - Wikipedia">
            <a:extLst>
              <a:ext uri="{FF2B5EF4-FFF2-40B4-BE49-F238E27FC236}">
                <a16:creationId xmlns:a16="http://schemas.microsoft.com/office/drawing/2014/main" id="{D6328502-4D7D-4611-9750-EE9458D5D5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1132" y="957850"/>
            <a:ext cx="703187" cy="77469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FB023348-7B2D-48FE-8538-D9557C9A734A}"/>
              </a:ext>
            </a:extLst>
          </p:cNvPr>
          <p:cNvSpPr/>
          <p:nvPr/>
        </p:nvSpPr>
        <p:spPr>
          <a:xfrm>
            <a:off x="6526094" y="1876763"/>
            <a:ext cx="4945906" cy="923330"/>
          </a:xfrm>
          <a:prstGeom prst="rect">
            <a:avLst/>
          </a:prstGeom>
        </p:spPr>
        <p:txBody>
          <a:bodyPr wrap="none">
            <a:spAutoFit/>
          </a:bodyPr>
          <a:lstStyle/>
          <a:p>
            <a:r>
              <a:rPr lang="en-GB" dirty="0"/>
              <a:t>C:\Users\Biomech\Documents\OpenSim\4.4\Code</a:t>
            </a:r>
          </a:p>
          <a:p>
            <a:endParaRPr lang="en-GB" dirty="0"/>
          </a:p>
          <a:p>
            <a:r>
              <a:rPr lang="en-GB" dirty="0"/>
              <a:t>https://simtk.org/api_docs/opensim/api_docs/</a:t>
            </a:r>
          </a:p>
        </p:txBody>
      </p:sp>
      <p:pic>
        <p:nvPicPr>
          <p:cNvPr id="12" name="Picture 11">
            <a:extLst>
              <a:ext uri="{FF2B5EF4-FFF2-40B4-BE49-F238E27FC236}">
                <a16:creationId xmlns:a16="http://schemas.microsoft.com/office/drawing/2014/main" id="{C7A81044-6D73-442F-83B2-1A2E89FD63D3}"/>
              </a:ext>
            </a:extLst>
          </p:cNvPr>
          <p:cNvPicPr>
            <a:picLocks noChangeAspect="1"/>
          </p:cNvPicPr>
          <p:nvPr/>
        </p:nvPicPr>
        <p:blipFill>
          <a:blip r:embed="rId5"/>
          <a:stretch>
            <a:fillRect/>
          </a:stretch>
        </p:blipFill>
        <p:spPr>
          <a:xfrm>
            <a:off x="7254566" y="2973295"/>
            <a:ext cx="3488961" cy="2518522"/>
          </a:xfrm>
          <a:prstGeom prst="rect">
            <a:avLst/>
          </a:prstGeom>
        </p:spPr>
      </p:pic>
    </p:spTree>
    <p:extLst>
      <p:ext uri="{BB962C8B-B14F-4D97-AF65-F5344CB8AC3E}">
        <p14:creationId xmlns:p14="http://schemas.microsoft.com/office/powerpoint/2010/main" val="20566970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20934" y="1740643"/>
            <a:ext cx="10317626" cy="4036044"/>
          </a:xfrm>
        </p:spPr>
        <p:txBody>
          <a:bodyPr>
            <a:normAutofit/>
          </a:bodyPr>
          <a:lstStyle/>
          <a:p>
            <a:pPr marL="380990" indent="-380990">
              <a:lnSpc>
                <a:spcPct val="200000"/>
              </a:lnSpc>
            </a:pPr>
            <a:r>
              <a:rPr lang="en-GB" sz="2000" dirty="0"/>
              <a:t>Single sarcomere</a:t>
            </a:r>
            <a:endParaRPr lang="de-AT" dirty="0"/>
          </a:p>
          <a:p>
            <a:pPr marL="380990" indent="-380990">
              <a:lnSpc>
                <a:spcPct val="200000"/>
              </a:lnSpc>
            </a:pP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37</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6805742" cy="669435"/>
          </a:xfrm>
        </p:spPr>
        <p:txBody>
          <a:bodyPr>
            <a:normAutofit/>
          </a:bodyPr>
          <a:lstStyle/>
          <a:p>
            <a:r>
              <a:rPr lang="en-GB" sz="3200" dirty="0"/>
              <a:t>How are muscles modelled </a:t>
            </a:r>
          </a:p>
        </p:txBody>
      </p:sp>
    </p:spTree>
    <p:extLst>
      <p:ext uri="{BB962C8B-B14F-4D97-AF65-F5344CB8AC3E}">
        <p14:creationId xmlns:p14="http://schemas.microsoft.com/office/powerpoint/2010/main" val="4178975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Forces / muscle mechanics </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38</a:t>
            </a:fld>
            <a:endParaRPr lang="de-AT" dirty="0"/>
          </a:p>
        </p:txBody>
      </p:sp>
      <p:pic>
        <p:nvPicPr>
          <p:cNvPr id="7" name="Picture 6"/>
          <p:cNvPicPr>
            <a:picLocks noChangeAspect="1"/>
          </p:cNvPicPr>
          <p:nvPr/>
        </p:nvPicPr>
        <p:blipFill rotWithShape="1">
          <a:blip r:embed="rId2"/>
          <a:srcRect l="9544" r="10598" b="29341"/>
          <a:stretch/>
        </p:blipFill>
        <p:spPr>
          <a:xfrm>
            <a:off x="5849097" y="973396"/>
            <a:ext cx="6138529" cy="5282701"/>
          </a:xfrm>
          <a:prstGeom prst="rect">
            <a:avLst/>
          </a:prstGeom>
        </p:spPr>
      </p:pic>
      <p:sp>
        <p:nvSpPr>
          <p:cNvPr id="8" name="Text Placeholder 2"/>
          <p:cNvSpPr>
            <a:spLocks noGrp="1"/>
          </p:cNvSpPr>
          <p:nvPr>
            <p:ph type="body" sz="quarter" idx="10"/>
          </p:nvPr>
        </p:nvSpPr>
        <p:spPr>
          <a:xfrm>
            <a:off x="297712" y="1590251"/>
            <a:ext cx="7724304" cy="4291680"/>
          </a:xfrm>
        </p:spPr>
        <p:txBody>
          <a:bodyPr>
            <a:normAutofit/>
          </a:bodyPr>
          <a:lstStyle/>
          <a:p>
            <a:pPr marL="380990" indent="-380990"/>
            <a:r>
              <a:rPr lang="en-US" sz="2400" dirty="0">
                <a:solidFill>
                  <a:srgbClr val="E73440"/>
                </a:solidFill>
              </a:rPr>
              <a:t>Optimal </a:t>
            </a:r>
            <a:r>
              <a:rPr lang="en-US" sz="2400" dirty="0" err="1">
                <a:solidFill>
                  <a:srgbClr val="E73440"/>
                </a:solidFill>
              </a:rPr>
              <a:t>fibre</a:t>
            </a:r>
            <a:r>
              <a:rPr lang="en-US" sz="2400" dirty="0">
                <a:solidFill>
                  <a:srgbClr val="E73440"/>
                </a:solidFill>
              </a:rPr>
              <a:t> length</a:t>
            </a:r>
          </a:p>
          <a:p>
            <a:pPr marL="380990" indent="-380990"/>
            <a:endParaRPr lang="en-US" sz="2400" dirty="0"/>
          </a:p>
          <a:p>
            <a:pPr marL="380990" indent="-380990"/>
            <a:r>
              <a:rPr lang="en-US" sz="2400" dirty="0"/>
              <a:t>Tendon slack length</a:t>
            </a:r>
          </a:p>
          <a:p>
            <a:pPr marL="380990" indent="-380990"/>
            <a:endParaRPr lang="en-US" sz="2400" dirty="0"/>
          </a:p>
          <a:p>
            <a:pPr marL="380990" indent="-380990"/>
            <a:r>
              <a:rPr lang="en-US" sz="2400" dirty="0"/>
              <a:t>Maximum isometric force</a:t>
            </a:r>
          </a:p>
          <a:p>
            <a:pPr marL="380990" indent="-380990"/>
            <a:endParaRPr lang="en-US" sz="2400" dirty="0"/>
          </a:p>
          <a:p>
            <a:pPr marL="380990" indent="-380990"/>
            <a:r>
              <a:rPr lang="en-US" sz="2400" dirty="0" err="1"/>
              <a:t>Pennation</a:t>
            </a:r>
            <a:r>
              <a:rPr lang="en-US" sz="2400" dirty="0"/>
              <a:t> angle at optimal </a:t>
            </a:r>
            <a:r>
              <a:rPr lang="en-US" sz="2400" dirty="0" err="1"/>
              <a:t>fibre</a:t>
            </a:r>
            <a:r>
              <a:rPr lang="en-US" sz="2400" dirty="0"/>
              <a:t> length</a:t>
            </a:r>
          </a:p>
          <a:p>
            <a:pPr marL="380990" indent="-380990"/>
            <a:endParaRPr lang="en-US" sz="2400" dirty="0"/>
          </a:p>
          <a:p>
            <a:pPr marL="380990" indent="-380990"/>
            <a:r>
              <a:rPr lang="en-US" sz="2400" dirty="0"/>
              <a:t>Maximum contraction velocity</a:t>
            </a:r>
          </a:p>
          <a:p>
            <a:pPr marL="380990" indent="-380990"/>
            <a:endParaRPr lang="de-AT" sz="2400" dirty="0"/>
          </a:p>
        </p:txBody>
      </p:sp>
      <p:sp>
        <p:nvSpPr>
          <p:cNvPr id="3" name="Oval 2"/>
          <p:cNvSpPr/>
          <p:nvPr/>
        </p:nvSpPr>
        <p:spPr>
          <a:xfrm>
            <a:off x="8416739" y="5411839"/>
            <a:ext cx="431924" cy="484269"/>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de-AT" sz="2400"/>
          </a:p>
        </p:txBody>
      </p:sp>
    </p:spTree>
    <p:extLst>
      <p:ext uri="{BB962C8B-B14F-4D97-AF65-F5344CB8AC3E}">
        <p14:creationId xmlns:p14="http://schemas.microsoft.com/office/powerpoint/2010/main" val="4660298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Change muscle parameters (20-30)</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39</a:t>
            </a:fld>
            <a:endParaRPr lang="de-AT" dirty="0"/>
          </a:p>
        </p:txBody>
      </p:sp>
      <p:pic>
        <p:nvPicPr>
          <p:cNvPr id="9" name="Picture 8">
            <a:extLst>
              <a:ext uri="{FF2B5EF4-FFF2-40B4-BE49-F238E27FC236}">
                <a16:creationId xmlns:a16="http://schemas.microsoft.com/office/drawing/2014/main" id="{59B646E8-2F0D-46E4-8554-6371CD4DDF46}"/>
              </a:ext>
            </a:extLst>
          </p:cNvPr>
          <p:cNvPicPr>
            <a:picLocks noChangeAspect="1"/>
          </p:cNvPicPr>
          <p:nvPr/>
        </p:nvPicPr>
        <p:blipFill>
          <a:blip r:embed="rId2"/>
          <a:stretch>
            <a:fillRect/>
          </a:stretch>
        </p:blipFill>
        <p:spPr>
          <a:xfrm>
            <a:off x="8070152" y="345600"/>
            <a:ext cx="2475506" cy="5962851"/>
          </a:xfrm>
          <a:prstGeom prst="rect">
            <a:avLst/>
          </a:prstGeom>
        </p:spPr>
      </p:pic>
    </p:spTree>
    <p:extLst>
      <p:ext uri="{BB962C8B-B14F-4D97-AF65-F5344CB8AC3E}">
        <p14:creationId xmlns:p14="http://schemas.microsoft.com/office/powerpoint/2010/main" val="4142842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Bas</a:t>
            </a:r>
          </a:p>
        </p:txBody>
      </p:sp>
      <p:sp>
        <p:nvSpPr>
          <p:cNvPr id="4" name="Slide Number Placeholder 3"/>
          <p:cNvSpPr>
            <a:spLocks noGrp="1"/>
          </p:cNvSpPr>
          <p:nvPr>
            <p:ph type="sldNum" sz="quarter" idx="4"/>
          </p:nvPr>
        </p:nvSpPr>
        <p:spPr/>
        <p:txBody>
          <a:bodyPr/>
          <a:lstStyle/>
          <a:p>
            <a:fld id="{C35489C1-6B33-4937-9006-E5F93C9ADEC8}" type="slidenum">
              <a:rPr lang="de-AT" smtClean="0"/>
              <a:pPr/>
              <a:t>4</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Who are we?</a:t>
            </a:r>
            <a:endParaRPr lang="LID4096" sz="1400" dirty="0"/>
          </a:p>
        </p:txBody>
      </p:sp>
      <p:pic>
        <p:nvPicPr>
          <p:cNvPr id="6146" name="Picture 2" descr="https://neuromechanics.univie.ac.at/wp-content/uploads/2021/02/Basilio-263x216.jpeg">
            <a:extLst>
              <a:ext uri="{FF2B5EF4-FFF2-40B4-BE49-F238E27FC236}">
                <a16:creationId xmlns:a16="http://schemas.microsoft.com/office/drawing/2014/main" id="{0FD3CFB3-4CE0-492A-A841-E2A733B41A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6925" y="1655416"/>
            <a:ext cx="2505075" cy="20574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05A22F3-1801-4F1C-B7D5-09C6F151695A}"/>
              </a:ext>
            </a:extLst>
          </p:cNvPr>
          <p:cNvPicPr>
            <a:picLocks noChangeAspect="1"/>
          </p:cNvPicPr>
          <p:nvPr/>
        </p:nvPicPr>
        <p:blipFill rotWithShape="1">
          <a:blip r:embed="rId3"/>
          <a:srcRect t="12661"/>
          <a:stretch/>
        </p:blipFill>
        <p:spPr>
          <a:xfrm>
            <a:off x="288077" y="1600200"/>
            <a:ext cx="7451848" cy="3999375"/>
          </a:xfrm>
          <a:prstGeom prst="rect">
            <a:avLst/>
          </a:prstGeom>
        </p:spPr>
      </p:pic>
    </p:spTree>
    <p:extLst>
      <p:ext uri="{BB962C8B-B14F-4D97-AF65-F5344CB8AC3E}">
        <p14:creationId xmlns:p14="http://schemas.microsoft.com/office/powerpoint/2010/main" val="17779501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Run the soccer simulation </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40</a:t>
            </a:fld>
            <a:endParaRPr lang="de-AT" dirty="0"/>
          </a:p>
        </p:txBody>
      </p:sp>
      <p:pic>
        <p:nvPicPr>
          <p:cNvPr id="3" name="Picture 2">
            <a:extLst>
              <a:ext uri="{FF2B5EF4-FFF2-40B4-BE49-F238E27FC236}">
                <a16:creationId xmlns:a16="http://schemas.microsoft.com/office/drawing/2014/main" id="{8A924542-F4AD-4E5D-9390-65966327F588}"/>
              </a:ext>
            </a:extLst>
          </p:cNvPr>
          <p:cNvPicPr>
            <a:picLocks noChangeAspect="1"/>
          </p:cNvPicPr>
          <p:nvPr/>
        </p:nvPicPr>
        <p:blipFill>
          <a:blip r:embed="rId2"/>
          <a:stretch>
            <a:fillRect/>
          </a:stretch>
        </p:blipFill>
        <p:spPr>
          <a:xfrm>
            <a:off x="1078030" y="1624807"/>
            <a:ext cx="8964108" cy="4275479"/>
          </a:xfrm>
          <a:prstGeom prst="rect">
            <a:avLst/>
          </a:prstGeom>
        </p:spPr>
      </p:pic>
    </p:spTree>
    <p:extLst>
      <p:ext uri="{BB962C8B-B14F-4D97-AF65-F5344CB8AC3E}">
        <p14:creationId xmlns:p14="http://schemas.microsoft.com/office/powerpoint/2010/main" val="13379686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Questions (30-45 min)</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41</a:t>
            </a:fld>
            <a:endParaRPr lang="de-AT" dirty="0"/>
          </a:p>
        </p:txBody>
      </p:sp>
    </p:spTree>
    <p:extLst>
      <p:ext uri="{BB962C8B-B14F-4D97-AF65-F5344CB8AC3E}">
        <p14:creationId xmlns:p14="http://schemas.microsoft.com/office/powerpoint/2010/main" val="20985597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Musculoskeletal</a:t>
            </a:r>
            <a:r>
              <a:rPr lang="de-AT" sz="3200" dirty="0"/>
              <a:t> (MSK) </a:t>
            </a:r>
            <a:r>
              <a:rPr lang="de-AT" sz="3200" dirty="0" err="1"/>
              <a:t>modeling</a:t>
            </a:r>
            <a:endParaRPr lang="de-AT" sz="3200" dirty="0"/>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en-GB" dirty="0"/>
              <a:t>Scaling</a:t>
            </a:r>
            <a:endParaRPr lang="de-AT" dirty="0"/>
          </a:p>
          <a:p>
            <a:pPr marL="380990" indent="-380990">
              <a:lnSpc>
                <a:spcPct val="200000"/>
              </a:lnSpc>
            </a:pPr>
            <a:r>
              <a:rPr lang="de-AT" dirty="0"/>
              <a:t>IK</a:t>
            </a:r>
          </a:p>
          <a:p>
            <a:pPr marL="380990" indent="-380990">
              <a:lnSpc>
                <a:spcPct val="200000"/>
              </a:lnSpc>
            </a:pPr>
            <a:r>
              <a:rPr lang="de-AT" dirty="0"/>
              <a:t>ID</a:t>
            </a:r>
          </a:p>
        </p:txBody>
      </p:sp>
      <p:sp>
        <p:nvSpPr>
          <p:cNvPr id="4" name="Slide Number Placeholder 3"/>
          <p:cNvSpPr>
            <a:spLocks noGrp="1"/>
          </p:cNvSpPr>
          <p:nvPr>
            <p:ph type="sldNum" sz="quarter" idx="4"/>
          </p:nvPr>
        </p:nvSpPr>
        <p:spPr/>
        <p:txBody>
          <a:bodyPr/>
          <a:lstStyle/>
          <a:p>
            <a:fld id="{C35489C1-6B33-4937-9006-E5F93C9ADEC8}" type="slidenum">
              <a:rPr lang="de-AT" smtClean="0"/>
              <a:pPr/>
              <a:t>42</a:t>
            </a:fld>
            <a:endParaRPr lang="de-AT"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523" y="834187"/>
            <a:ext cx="4732180" cy="5093988"/>
          </a:xfrm>
          <a:prstGeom prst="rect">
            <a:avLst/>
          </a:prstGeom>
        </p:spPr>
      </p:pic>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Model personalization, Estimation of joint angles and external joint moments</a:t>
            </a:r>
            <a:endParaRPr lang="LID4096" sz="1400" dirty="0"/>
          </a:p>
        </p:txBody>
      </p:sp>
    </p:spTree>
    <p:extLst>
      <p:ext uri="{BB962C8B-B14F-4D97-AF65-F5344CB8AC3E}">
        <p14:creationId xmlns:p14="http://schemas.microsoft.com/office/powerpoint/2010/main" val="439389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(scale mode with wrong settings)</a:t>
            </a:r>
          </a:p>
        </p:txBody>
      </p:sp>
      <p:sp>
        <p:nvSpPr>
          <p:cNvPr id="4" name="Slide Number Placeholder 3"/>
          <p:cNvSpPr>
            <a:spLocks noGrp="1"/>
          </p:cNvSpPr>
          <p:nvPr>
            <p:ph type="sldNum" sz="quarter" idx="4"/>
          </p:nvPr>
        </p:nvSpPr>
        <p:spPr/>
        <p:txBody>
          <a:bodyPr/>
          <a:lstStyle/>
          <a:p>
            <a:fld id="{C35489C1-6B33-4937-9006-E5F93C9ADEC8}" type="slidenum">
              <a:rPr lang="de-AT" smtClean="0"/>
              <a:pPr/>
              <a:t>43</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63CED55-CE1E-4544-8890-9E6BCAEE8923}"/>
              </a:ext>
            </a:extLst>
          </p:cNvPr>
          <p:cNvSpPr/>
          <p:nvPr/>
        </p:nvSpPr>
        <p:spPr>
          <a:xfrm>
            <a:off x="863066" y="3559129"/>
            <a:ext cx="8477990" cy="369332"/>
          </a:xfrm>
          <a:prstGeom prst="rect">
            <a:avLst/>
          </a:prstGeom>
        </p:spPr>
        <p:txBody>
          <a:bodyPr wrap="square">
            <a:spAutoFit/>
          </a:bodyPr>
          <a:lstStyle/>
          <a:p>
            <a:r>
              <a:rPr lang="en-GB" dirty="0"/>
              <a:t>.\ExampleData\Bone_deformities\simulations\P01\pre\Static03</a:t>
            </a:r>
          </a:p>
        </p:txBody>
      </p:sp>
    </p:spTree>
    <p:extLst>
      <p:ext uri="{BB962C8B-B14F-4D97-AF65-F5344CB8AC3E}">
        <p14:creationId xmlns:p14="http://schemas.microsoft.com/office/powerpoint/2010/main" val="2469812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en-GB" sz="3200" dirty="0"/>
              <a:t>Scaling problems</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44</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Model personalization, Estimation of joint angles and external joint moments</a:t>
            </a:r>
            <a:endParaRPr lang="LID4096" sz="1400" dirty="0"/>
          </a:p>
        </p:txBody>
      </p:sp>
      <p:pic>
        <p:nvPicPr>
          <p:cNvPr id="7" name="Picture 6">
            <a:extLst>
              <a:ext uri="{FF2B5EF4-FFF2-40B4-BE49-F238E27FC236}">
                <a16:creationId xmlns:a16="http://schemas.microsoft.com/office/drawing/2014/main" id="{29293E9C-F6DC-4761-93AB-B692937F04D8}"/>
              </a:ext>
            </a:extLst>
          </p:cNvPr>
          <p:cNvPicPr>
            <a:picLocks noChangeAspect="1"/>
          </p:cNvPicPr>
          <p:nvPr/>
        </p:nvPicPr>
        <p:blipFill>
          <a:blip r:embed="rId2"/>
          <a:stretch>
            <a:fillRect/>
          </a:stretch>
        </p:blipFill>
        <p:spPr>
          <a:xfrm>
            <a:off x="6472433" y="1740642"/>
            <a:ext cx="3489251" cy="4143907"/>
          </a:xfrm>
          <a:prstGeom prst="rect">
            <a:avLst/>
          </a:prstGeom>
        </p:spPr>
      </p:pic>
      <p:sp>
        <p:nvSpPr>
          <p:cNvPr id="8" name="Text Placeholder 2">
            <a:extLst>
              <a:ext uri="{FF2B5EF4-FFF2-40B4-BE49-F238E27FC236}">
                <a16:creationId xmlns:a16="http://schemas.microsoft.com/office/drawing/2014/main" id="{C36B30BC-BAF4-4BF6-87FA-AE166E043D70}"/>
              </a:ext>
            </a:extLst>
          </p:cNvPr>
          <p:cNvSpPr>
            <a:spLocks noGrp="1"/>
          </p:cNvSpPr>
          <p:nvPr>
            <p:ph type="body" sz="quarter" idx="10"/>
          </p:nvPr>
        </p:nvSpPr>
        <p:spPr>
          <a:xfrm>
            <a:off x="1020934" y="1740643"/>
            <a:ext cx="5249237" cy="4036044"/>
          </a:xfrm>
        </p:spPr>
        <p:txBody>
          <a:bodyPr/>
          <a:lstStyle/>
          <a:p>
            <a:pPr marL="380990" indent="-380990">
              <a:lnSpc>
                <a:spcPct val="200000"/>
              </a:lnSpc>
            </a:pPr>
            <a:r>
              <a:rPr lang="en-GB" dirty="0"/>
              <a:t>Marker position</a:t>
            </a:r>
            <a:endParaRPr lang="de-AT" dirty="0"/>
          </a:p>
          <a:p>
            <a:pPr marL="380990" indent="-380990">
              <a:lnSpc>
                <a:spcPct val="200000"/>
              </a:lnSpc>
            </a:pPr>
            <a:r>
              <a:rPr lang="de-AT" dirty="0"/>
              <a:t>Marker </a:t>
            </a:r>
            <a:r>
              <a:rPr lang="de-AT" dirty="0" err="1"/>
              <a:t>weights</a:t>
            </a:r>
            <a:endParaRPr lang="de-AT" dirty="0"/>
          </a:p>
          <a:p>
            <a:pPr marL="380990" indent="-380990">
              <a:lnSpc>
                <a:spcPct val="200000"/>
              </a:lnSpc>
            </a:pPr>
            <a:r>
              <a:rPr lang="de-AT" dirty="0"/>
              <a:t>Check </a:t>
            </a:r>
            <a:r>
              <a:rPr lang="de-AT" dirty="0" err="1"/>
              <a:t>marker</a:t>
            </a:r>
            <a:r>
              <a:rPr lang="de-AT" dirty="0"/>
              <a:t> </a:t>
            </a:r>
            <a:r>
              <a:rPr lang="de-AT" dirty="0" err="1"/>
              <a:t>errors</a:t>
            </a:r>
            <a:endParaRPr lang="de-AT" dirty="0"/>
          </a:p>
        </p:txBody>
      </p:sp>
    </p:spTree>
    <p:extLst>
      <p:ext uri="{BB962C8B-B14F-4D97-AF65-F5344CB8AC3E}">
        <p14:creationId xmlns:p14="http://schemas.microsoft.com/office/powerpoint/2010/main" val="7415806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295276"/>
            <a:ext cx="11074400" cy="466725"/>
          </a:xfrm>
        </p:spPr>
        <p:txBody>
          <a:bodyPr>
            <a:normAutofit fontScale="90000"/>
          </a:bodyPr>
          <a:lstStyle/>
          <a:p>
            <a:r>
              <a:rPr lang="en-US" sz="3400" dirty="0">
                <a:solidFill>
                  <a:srgbClr val="E73440"/>
                </a:solidFill>
              </a:rPr>
              <a:t>Why scaling?</a:t>
            </a:r>
            <a:endParaRPr lang="nl-BE" sz="3400" dirty="0">
              <a:solidFill>
                <a:srgbClr val="E73440"/>
              </a:solidFill>
            </a:endParaRPr>
          </a:p>
        </p:txBody>
      </p:sp>
      <p:pic>
        <p:nvPicPr>
          <p:cNvPr id="1026" name="Picture 2" descr="Image result for family"/>
          <p:cNvPicPr>
            <a:picLocks noChangeAspect="1" noChangeArrowheads="1"/>
          </p:cNvPicPr>
          <p:nvPr/>
        </p:nvPicPr>
        <p:blipFill rotWithShape="1">
          <a:blip r:embed="rId4">
            <a:extLst>
              <a:ext uri="{28A0092B-C50C-407E-A947-70E740481C1C}">
                <a14:useLocalDpi xmlns:a14="http://schemas.microsoft.com/office/drawing/2010/main" val="0"/>
              </a:ext>
            </a:extLst>
          </a:blip>
          <a:srcRect l="11508" t="5672" r="11818" b="8507"/>
          <a:stretch/>
        </p:blipFill>
        <p:spPr bwMode="auto">
          <a:xfrm>
            <a:off x="5899356" y="919195"/>
            <a:ext cx="6147333" cy="55044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5">
            <a:extLst>
              <a:ext uri="{BEBA8EAE-BF5A-486C-A8C5-ECC9F3942E4B}">
                <a14:imgProps xmlns:a14="http://schemas.microsoft.com/office/drawing/2010/main">
                  <a14:imgLayer r:embed="rId6">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1513368" y="867769"/>
            <a:ext cx="1378688" cy="5227183"/>
          </a:xfrm>
          <a:prstGeom prst="rect">
            <a:avLst/>
          </a:prstGeom>
        </p:spPr>
      </p:pic>
      <p:sp>
        <p:nvSpPr>
          <p:cNvPr id="6" name="TextBox 5"/>
          <p:cNvSpPr txBox="1"/>
          <p:nvPr/>
        </p:nvSpPr>
        <p:spPr>
          <a:xfrm>
            <a:off x="1197937" y="640545"/>
            <a:ext cx="2009553" cy="369332"/>
          </a:xfrm>
          <a:prstGeom prst="rect">
            <a:avLst/>
          </a:prstGeom>
          <a:noFill/>
        </p:spPr>
        <p:txBody>
          <a:bodyPr wrap="square" rtlCol="0">
            <a:spAutoFit/>
          </a:bodyPr>
          <a:lstStyle/>
          <a:p>
            <a:r>
              <a:rPr lang="en-US" dirty="0"/>
              <a:t>Generic model</a:t>
            </a:r>
            <a:endParaRPr lang="nl-BE"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091333" y="5757333"/>
            <a:ext cx="812800" cy="812800"/>
          </a:xfrm>
          <a:prstGeom prst="rect">
            <a:avLst/>
          </a:prstGeom>
        </p:spPr>
      </p:pic>
    </p:spTree>
    <p:extLst>
      <p:ext uri="{BB962C8B-B14F-4D97-AF65-F5344CB8AC3E}">
        <p14:creationId xmlns:p14="http://schemas.microsoft.com/office/powerpoint/2010/main" val="1021480751"/>
      </p:ext>
    </p:extLst>
  </p:cSld>
  <p:clrMapOvr>
    <a:masterClrMapping/>
  </p:clrMapOvr>
  <mc:AlternateContent xmlns:mc="http://schemas.openxmlformats.org/markup-compatibility/2006" xmlns:p14="http://schemas.microsoft.com/office/powerpoint/2010/main">
    <mc:Choice Requires="p14">
      <p:transition spd="slow" p14:dur="2000" advTm="33125"/>
    </mc:Choice>
    <mc:Fallback xmlns="">
      <p:transition spd="slow" advTm="331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family"/>
          <p:cNvPicPr>
            <a:picLocks noChangeAspect="1" noChangeArrowheads="1"/>
          </p:cNvPicPr>
          <p:nvPr/>
        </p:nvPicPr>
        <p:blipFill rotWithShape="1">
          <a:blip r:embed="rId2">
            <a:extLst>
              <a:ext uri="{28A0092B-C50C-407E-A947-70E740481C1C}">
                <a14:useLocalDpi xmlns:a14="http://schemas.microsoft.com/office/drawing/2010/main" val="0"/>
              </a:ext>
            </a:extLst>
          </a:blip>
          <a:srcRect l="11508" t="5672" r="11818" b="8507"/>
          <a:stretch/>
        </p:blipFill>
        <p:spPr bwMode="auto">
          <a:xfrm>
            <a:off x="5899356" y="919195"/>
            <a:ext cx="6147333" cy="5504475"/>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bwMode="auto">
          <a:xfrm>
            <a:off x="3326278" y="3019648"/>
            <a:ext cx="2573079" cy="776177"/>
          </a:xfrm>
          <a:prstGeom prst="rightArrow">
            <a:avLst/>
          </a:prstGeom>
          <a:solidFill>
            <a:schemeClr val="bg1">
              <a:alpha val="70000"/>
            </a:schemeClr>
          </a:solidFill>
          <a:ln w="38100" cap="flat" cmpd="sng" algn="ctr">
            <a:solidFill>
              <a:srgbClr val="CA0D0D"/>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eaLnBrk="0" fontAlgn="base" hangingPunct="0">
              <a:spcBef>
                <a:spcPct val="0"/>
              </a:spcBef>
              <a:spcAft>
                <a:spcPct val="0"/>
              </a:spcAft>
            </a:pPr>
            <a:endParaRPr lang="nl-BE" sz="2400">
              <a:latin typeface="Verdana" pitchFamily="34" charset="0"/>
            </a:endParaRPr>
          </a:p>
        </p:txBody>
      </p:sp>
      <p:pic>
        <p:nvPicPr>
          <p:cNvPr id="6" name="Picture 5"/>
          <p:cNvPicPr>
            <a:picLocks noChangeAspect="1"/>
          </p:cNvPicPr>
          <p:nvPr/>
        </p:nvPicPr>
        <p:blipFill rotWithShape="1">
          <a:blip r:embed="rId3">
            <a:extLst>
              <a:ext uri="{BEBA8EAE-BF5A-486C-A8C5-ECC9F3942E4B}">
                <a14:imgProps xmlns:a14="http://schemas.microsoft.com/office/drawing/2010/main">
                  <a14:imgLayer r:embed="rId4">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6758761" y="2934587"/>
            <a:ext cx="883691" cy="3350436"/>
          </a:xfrm>
          <a:prstGeom prst="rect">
            <a:avLst/>
          </a:prstGeom>
        </p:spPr>
      </p:pic>
      <p:pic>
        <p:nvPicPr>
          <p:cNvPr id="7" name="Picture 6"/>
          <p:cNvPicPr>
            <a:picLocks noChangeAspect="1"/>
          </p:cNvPicPr>
          <p:nvPr/>
        </p:nvPicPr>
        <p:blipFill rotWithShape="1">
          <a:blip r:embed="rId3">
            <a:extLst>
              <a:ext uri="{BEBA8EAE-BF5A-486C-A8C5-ECC9F3942E4B}">
                <a14:imgProps xmlns:a14="http://schemas.microsoft.com/office/drawing/2010/main">
                  <a14:imgLayer r:embed="rId4">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10302949" y="3232299"/>
            <a:ext cx="788689" cy="2990248"/>
          </a:xfrm>
          <a:prstGeom prst="rect">
            <a:avLst/>
          </a:prstGeom>
        </p:spPr>
      </p:pic>
      <p:pic>
        <p:nvPicPr>
          <p:cNvPr id="8" name="Picture 7"/>
          <p:cNvPicPr>
            <a:picLocks noChangeAspect="1"/>
          </p:cNvPicPr>
          <p:nvPr/>
        </p:nvPicPr>
        <p:blipFill rotWithShape="1">
          <a:blip r:embed="rId3">
            <a:extLst>
              <a:ext uri="{BEBA8EAE-BF5A-486C-A8C5-ECC9F3942E4B}">
                <a14:imgProps xmlns:a14="http://schemas.microsoft.com/office/drawing/2010/main">
                  <a14:imgLayer r:embed="rId4">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7662857" y="995365"/>
            <a:ext cx="1378688" cy="5227183"/>
          </a:xfrm>
          <a:prstGeom prst="rect">
            <a:avLst/>
          </a:prstGeom>
        </p:spPr>
      </p:pic>
      <p:pic>
        <p:nvPicPr>
          <p:cNvPr id="9" name="Picture 8"/>
          <p:cNvPicPr>
            <a:picLocks noChangeAspect="1"/>
          </p:cNvPicPr>
          <p:nvPr/>
        </p:nvPicPr>
        <p:blipFill rotWithShape="1">
          <a:blip r:embed="rId3">
            <a:extLst>
              <a:ext uri="{BEBA8EAE-BF5A-486C-A8C5-ECC9F3942E4B}">
                <a14:imgProps xmlns:a14="http://schemas.microsoft.com/office/drawing/2010/main">
                  <a14:imgLayer r:embed="rId4">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8984673" y="1148316"/>
            <a:ext cx="1338347" cy="5074229"/>
          </a:xfrm>
          <a:prstGeom prst="rect">
            <a:avLst/>
          </a:prstGeom>
        </p:spPr>
      </p:pic>
      <p:pic>
        <p:nvPicPr>
          <p:cNvPr id="10" name="Picture 9"/>
          <p:cNvPicPr>
            <a:picLocks noChangeAspect="1"/>
          </p:cNvPicPr>
          <p:nvPr/>
        </p:nvPicPr>
        <p:blipFill rotWithShape="1">
          <a:blip r:embed="rId3">
            <a:extLst>
              <a:ext uri="{BEBA8EAE-BF5A-486C-A8C5-ECC9F3942E4B}">
                <a14:imgProps xmlns:a14="http://schemas.microsoft.com/office/drawing/2010/main">
                  <a14:imgLayer r:embed="rId4">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1513368" y="867769"/>
            <a:ext cx="1378688" cy="5227183"/>
          </a:xfrm>
          <a:prstGeom prst="rect">
            <a:avLst/>
          </a:prstGeom>
        </p:spPr>
      </p:pic>
      <p:sp>
        <p:nvSpPr>
          <p:cNvPr id="13" name="Title 2"/>
          <p:cNvSpPr>
            <a:spLocks noGrp="1"/>
          </p:cNvSpPr>
          <p:nvPr>
            <p:ph type="title"/>
          </p:nvPr>
        </p:nvSpPr>
        <p:spPr>
          <a:xfrm>
            <a:off x="609600" y="295276"/>
            <a:ext cx="11074400" cy="466725"/>
          </a:xfrm>
        </p:spPr>
        <p:txBody>
          <a:bodyPr>
            <a:normAutofit fontScale="90000"/>
          </a:bodyPr>
          <a:lstStyle/>
          <a:p>
            <a:r>
              <a:rPr lang="en-US" sz="3400" dirty="0">
                <a:solidFill>
                  <a:srgbClr val="E73440"/>
                </a:solidFill>
              </a:rPr>
              <a:t>Why scaling?</a:t>
            </a:r>
            <a:endParaRPr lang="nl-BE" sz="3400" dirty="0">
              <a:solidFill>
                <a:srgbClr val="E73440"/>
              </a:solidFill>
            </a:endParaRPr>
          </a:p>
        </p:txBody>
      </p:sp>
      <p:sp>
        <p:nvSpPr>
          <p:cNvPr id="12" name="TextBox 11"/>
          <p:cNvSpPr txBox="1"/>
          <p:nvPr/>
        </p:nvSpPr>
        <p:spPr>
          <a:xfrm>
            <a:off x="1197937" y="640545"/>
            <a:ext cx="2009553" cy="369332"/>
          </a:xfrm>
          <a:prstGeom prst="rect">
            <a:avLst/>
          </a:prstGeom>
          <a:noFill/>
        </p:spPr>
        <p:txBody>
          <a:bodyPr wrap="square" rtlCol="0">
            <a:spAutoFit/>
          </a:bodyPr>
          <a:lstStyle/>
          <a:p>
            <a:r>
              <a:rPr lang="en-US" dirty="0"/>
              <a:t>Generic model</a:t>
            </a:r>
            <a:endParaRPr lang="nl-BE" dirty="0"/>
          </a:p>
        </p:txBody>
      </p:sp>
    </p:spTree>
    <p:extLst>
      <p:ext uri="{BB962C8B-B14F-4D97-AF65-F5344CB8AC3E}">
        <p14:creationId xmlns:p14="http://schemas.microsoft.com/office/powerpoint/2010/main" val="466518823"/>
      </p:ext>
    </p:extLst>
  </p:cSld>
  <p:clrMapOvr>
    <a:masterClrMapping/>
  </p:clrMapOvr>
  <mc:AlternateContent xmlns:mc="http://schemas.openxmlformats.org/markup-compatibility/2006" xmlns:p14="http://schemas.microsoft.com/office/powerpoint/2010/main">
    <mc:Choice Requires="p14">
      <p:transition spd="slow" p14:dur="2000" advTm="10211"/>
    </mc:Choice>
    <mc:Fallback xmlns="">
      <p:transition spd="slow" advTm="10211"/>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733" dirty="0"/>
              <a:t>Scaling</a:t>
            </a:r>
            <a:endParaRPr lang="de-AT" sz="3733"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47</a:t>
            </a:fld>
            <a:endParaRPr lang="de-AT" dirty="0"/>
          </a:p>
        </p:txBody>
      </p:sp>
      <p:grpSp>
        <p:nvGrpSpPr>
          <p:cNvPr id="13" name="Group 12"/>
          <p:cNvGrpSpPr/>
          <p:nvPr/>
        </p:nvGrpSpPr>
        <p:grpSpPr>
          <a:xfrm>
            <a:off x="1902881" y="1264698"/>
            <a:ext cx="2451100" cy="4674669"/>
            <a:chOff x="1427160" y="948523"/>
            <a:chExt cx="1838325" cy="3506002"/>
          </a:xfrm>
        </p:grpSpPr>
        <p:pic>
          <p:nvPicPr>
            <p:cNvPr id="6" name="Picture 5"/>
            <p:cNvPicPr>
              <a:picLocks noChangeAspect="1"/>
            </p:cNvPicPr>
            <p:nvPr/>
          </p:nvPicPr>
          <p:blipFill rotWithShape="1">
            <a:blip r:embed="rId5"/>
            <a:srcRect t="3239"/>
            <a:stretch/>
          </p:blipFill>
          <p:spPr>
            <a:xfrm>
              <a:off x="1593850" y="1419225"/>
              <a:ext cx="1464225" cy="3035300"/>
            </a:xfrm>
            <a:prstGeom prst="rect">
              <a:avLst/>
            </a:prstGeom>
          </p:spPr>
        </p:pic>
        <p:sp>
          <p:nvSpPr>
            <p:cNvPr id="10" name="TextBox 9"/>
            <p:cNvSpPr txBox="1"/>
            <p:nvPr/>
          </p:nvSpPr>
          <p:spPr>
            <a:xfrm>
              <a:off x="1427160" y="948523"/>
              <a:ext cx="1838325" cy="346249"/>
            </a:xfrm>
            <a:prstGeom prst="rect">
              <a:avLst/>
            </a:prstGeom>
            <a:noFill/>
          </p:spPr>
          <p:txBody>
            <a:bodyPr wrap="square" rtlCol="0">
              <a:spAutoFit/>
            </a:bodyPr>
            <a:lstStyle/>
            <a:p>
              <a:r>
                <a:rPr lang="en-US" sz="2400" dirty="0"/>
                <a:t>Generic model</a:t>
              </a:r>
              <a:endParaRPr lang="de-AT" sz="2400" dirty="0"/>
            </a:p>
          </p:txBody>
        </p:sp>
      </p:grpSp>
      <p:grpSp>
        <p:nvGrpSpPr>
          <p:cNvPr id="14" name="Group 13"/>
          <p:cNvGrpSpPr/>
          <p:nvPr/>
        </p:nvGrpSpPr>
        <p:grpSpPr>
          <a:xfrm>
            <a:off x="5074386" y="1083952"/>
            <a:ext cx="2334508" cy="4838480"/>
            <a:chOff x="3775956" y="812964"/>
            <a:chExt cx="1750881" cy="3628860"/>
          </a:xfrm>
        </p:grpSpPr>
        <p:pic>
          <p:nvPicPr>
            <p:cNvPr id="5" name="Picture 4"/>
            <p:cNvPicPr>
              <a:picLocks noChangeAspect="1"/>
            </p:cNvPicPr>
            <p:nvPr/>
          </p:nvPicPr>
          <p:blipFill rotWithShape="1">
            <a:blip r:embed="rId6"/>
            <a:srcRect t="3644"/>
            <a:stretch/>
          </p:blipFill>
          <p:spPr>
            <a:xfrm>
              <a:off x="3970338" y="1419225"/>
              <a:ext cx="1300295" cy="3022599"/>
            </a:xfrm>
            <a:prstGeom prst="rect">
              <a:avLst/>
            </a:prstGeom>
          </p:spPr>
        </p:pic>
        <p:sp>
          <p:nvSpPr>
            <p:cNvPr id="11" name="TextBox 10"/>
            <p:cNvSpPr txBox="1"/>
            <p:nvPr/>
          </p:nvSpPr>
          <p:spPr>
            <a:xfrm>
              <a:off x="3775956" y="812964"/>
              <a:ext cx="1750881" cy="623248"/>
            </a:xfrm>
            <a:prstGeom prst="rect">
              <a:avLst/>
            </a:prstGeom>
            <a:noFill/>
          </p:spPr>
          <p:txBody>
            <a:bodyPr wrap="square" rtlCol="0">
              <a:spAutoFit/>
            </a:bodyPr>
            <a:lstStyle/>
            <a:p>
              <a:pPr algn="ctr"/>
              <a:r>
                <a:rPr lang="en-US" sz="2400" dirty="0"/>
                <a:t>Model + model markers</a:t>
              </a:r>
              <a:endParaRPr lang="de-AT" sz="2400" dirty="0"/>
            </a:p>
          </p:txBody>
        </p:sp>
      </p:grpSp>
      <p:grpSp>
        <p:nvGrpSpPr>
          <p:cNvPr id="15" name="Group 14"/>
          <p:cNvGrpSpPr/>
          <p:nvPr/>
        </p:nvGrpSpPr>
        <p:grpSpPr>
          <a:xfrm>
            <a:off x="8129298" y="1050623"/>
            <a:ext cx="2596004" cy="4888744"/>
            <a:chOff x="6096973" y="787967"/>
            <a:chExt cx="1947003" cy="3666558"/>
          </a:xfrm>
        </p:grpSpPr>
        <p:pic>
          <p:nvPicPr>
            <p:cNvPr id="9" name="Picture 8"/>
            <p:cNvPicPr>
              <a:picLocks noChangeAspect="1"/>
            </p:cNvPicPr>
            <p:nvPr/>
          </p:nvPicPr>
          <p:blipFill>
            <a:blip r:embed="rId7"/>
            <a:stretch>
              <a:fillRect/>
            </a:stretch>
          </p:blipFill>
          <p:spPr>
            <a:xfrm>
              <a:off x="6410905" y="1419225"/>
              <a:ext cx="1268142" cy="3035300"/>
            </a:xfrm>
            <a:prstGeom prst="rect">
              <a:avLst/>
            </a:prstGeom>
          </p:spPr>
        </p:pic>
        <p:sp>
          <p:nvSpPr>
            <p:cNvPr id="12" name="TextBox 11"/>
            <p:cNvSpPr txBox="1"/>
            <p:nvPr/>
          </p:nvSpPr>
          <p:spPr>
            <a:xfrm>
              <a:off x="6096973" y="787967"/>
              <a:ext cx="1947003" cy="623248"/>
            </a:xfrm>
            <a:prstGeom prst="rect">
              <a:avLst/>
            </a:prstGeom>
            <a:noFill/>
          </p:spPr>
          <p:txBody>
            <a:bodyPr wrap="square" rtlCol="0">
              <a:spAutoFit/>
            </a:bodyPr>
            <a:lstStyle/>
            <a:p>
              <a:pPr algn="ctr"/>
              <a:r>
                <a:rPr lang="en-US" sz="2400" dirty="0"/>
                <a:t>Experimental markers</a:t>
              </a:r>
              <a:endParaRPr lang="de-AT" sz="2400" dirty="0"/>
            </a:p>
          </p:txBody>
        </p:sp>
      </p:grpSp>
      <p:pic>
        <p:nvPicPr>
          <p:cNvPr id="8" name="Audio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091333" y="5757333"/>
            <a:ext cx="812800" cy="812800"/>
          </a:xfrm>
          <a:prstGeom prst="rect">
            <a:avLst/>
          </a:prstGeom>
        </p:spPr>
      </p:pic>
    </p:spTree>
    <p:custDataLst>
      <p:tags r:id="rId1"/>
    </p:custDataLst>
    <p:extLst>
      <p:ext uri="{BB962C8B-B14F-4D97-AF65-F5344CB8AC3E}">
        <p14:creationId xmlns:p14="http://schemas.microsoft.com/office/powerpoint/2010/main" val="2130587773"/>
      </p:ext>
    </p:extLst>
  </p:cSld>
  <p:clrMapOvr>
    <a:masterClrMapping/>
  </p:clrMapOvr>
  <mc:AlternateContent xmlns:mc="http://schemas.openxmlformats.org/markup-compatibility/2006" xmlns:p14="http://schemas.microsoft.com/office/powerpoint/2010/main">
    <mc:Choice Requires="p14">
      <p:transition spd="slow" p14:dur="2000" advTm="48824"/>
    </mc:Choice>
    <mc:Fallback xmlns="">
      <p:transition spd="slow" advTm="48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8"/>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211145" y="1401288"/>
            <a:ext cx="1551136" cy="3823541"/>
            <a:chOff x="461805" y="1553411"/>
            <a:chExt cx="1949955" cy="4806626"/>
          </a:xfrm>
        </p:grpSpPr>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38187" t="8357" r="37188" b="3402"/>
            <a:stretch/>
          </p:blipFill>
          <p:spPr>
            <a:xfrm>
              <a:off x="461805" y="1553411"/>
              <a:ext cx="1949955" cy="4806626"/>
            </a:xfrm>
            <a:prstGeom prst="rect">
              <a:avLst/>
            </a:prstGeom>
          </p:spPr>
        </p:pic>
        <p:sp>
          <p:nvSpPr>
            <p:cNvPr id="6" name="Oval 5"/>
            <p:cNvSpPr/>
            <p:nvPr/>
          </p:nvSpPr>
          <p:spPr bwMode="auto">
            <a:xfrm>
              <a:off x="778980" y="18448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7" name="Oval 6"/>
            <p:cNvSpPr/>
            <p:nvPr/>
          </p:nvSpPr>
          <p:spPr bwMode="auto">
            <a:xfrm>
              <a:off x="1891802" y="187027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8" name="Oval 7"/>
            <p:cNvSpPr/>
            <p:nvPr/>
          </p:nvSpPr>
          <p:spPr bwMode="auto">
            <a:xfrm>
              <a:off x="525413" y="3668785"/>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9" name="Oval 8"/>
            <p:cNvSpPr/>
            <p:nvPr/>
          </p:nvSpPr>
          <p:spPr bwMode="auto">
            <a:xfrm>
              <a:off x="2131679" y="366394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0" name="Oval 9"/>
            <p:cNvSpPr/>
            <p:nvPr/>
          </p:nvSpPr>
          <p:spPr bwMode="auto">
            <a:xfrm>
              <a:off x="778979"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1" name="Oval 10"/>
            <p:cNvSpPr/>
            <p:nvPr/>
          </p:nvSpPr>
          <p:spPr bwMode="auto">
            <a:xfrm>
              <a:off x="1187624"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2" name="Oval 11"/>
            <p:cNvSpPr/>
            <p:nvPr/>
          </p:nvSpPr>
          <p:spPr bwMode="auto">
            <a:xfrm>
              <a:off x="1457461"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3" name="Oval 12"/>
            <p:cNvSpPr/>
            <p:nvPr/>
          </p:nvSpPr>
          <p:spPr bwMode="auto">
            <a:xfrm>
              <a:off x="1891249"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4" name="Oval 13"/>
            <p:cNvSpPr/>
            <p:nvPr/>
          </p:nvSpPr>
          <p:spPr bwMode="auto">
            <a:xfrm>
              <a:off x="620953" y="5346165"/>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5" name="Oval 14"/>
            <p:cNvSpPr/>
            <p:nvPr/>
          </p:nvSpPr>
          <p:spPr bwMode="auto">
            <a:xfrm>
              <a:off x="761322" y="5635050"/>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6" name="Oval 15"/>
            <p:cNvSpPr/>
            <p:nvPr/>
          </p:nvSpPr>
          <p:spPr bwMode="auto">
            <a:xfrm>
              <a:off x="870263" y="5949280"/>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7" name="Oval 16"/>
            <p:cNvSpPr/>
            <p:nvPr/>
          </p:nvSpPr>
          <p:spPr bwMode="auto">
            <a:xfrm>
              <a:off x="1142031" y="5567739"/>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8" name="Oval 17"/>
            <p:cNvSpPr/>
            <p:nvPr/>
          </p:nvSpPr>
          <p:spPr bwMode="auto">
            <a:xfrm>
              <a:off x="1773727" y="5951363"/>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9" name="Oval 18"/>
            <p:cNvSpPr/>
            <p:nvPr/>
          </p:nvSpPr>
          <p:spPr bwMode="auto">
            <a:xfrm>
              <a:off x="1522433" y="5568602"/>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0" name="Oval 19"/>
            <p:cNvSpPr/>
            <p:nvPr/>
          </p:nvSpPr>
          <p:spPr bwMode="auto">
            <a:xfrm>
              <a:off x="1935515" y="5649472"/>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1" name="Oval 20"/>
            <p:cNvSpPr/>
            <p:nvPr/>
          </p:nvSpPr>
          <p:spPr bwMode="auto">
            <a:xfrm>
              <a:off x="2046708" y="535039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grpSp>
      <p:grpSp>
        <p:nvGrpSpPr>
          <p:cNvPr id="22" name="Group 21"/>
          <p:cNvGrpSpPr/>
          <p:nvPr/>
        </p:nvGrpSpPr>
        <p:grpSpPr>
          <a:xfrm>
            <a:off x="3534720" y="2451256"/>
            <a:ext cx="1065939" cy="2617585"/>
            <a:chOff x="4256681" y="1467970"/>
            <a:chExt cx="1971503" cy="4841350"/>
          </a:xfrm>
        </p:grpSpPr>
        <p:sp>
          <p:nvSpPr>
            <p:cNvPr id="23" name="Oval 22"/>
            <p:cNvSpPr/>
            <p:nvPr/>
          </p:nvSpPr>
          <p:spPr bwMode="auto">
            <a:xfrm>
              <a:off x="4550912" y="1467970"/>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4" name="Oval 23"/>
            <p:cNvSpPr/>
            <p:nvPr/>
          </p:nvSpPr>
          <p:spPr bwMode="auto">
            <a:xfrm>
              <a:off x="5833964" y="1497182"/>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5" name="Oval 24"/>
            <p:cNvSpPr/>
            <p:nvPr/>
          </p:nvSpPr>
          <p:spPr bwMode="auto">
            <a:xfrm>
              <a:off x="6111410" y="3564567"/>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6" name="Oval 25"/>
            <p:cNvSpPr/>
            <p:nvPr/>
          </p:nvSpPr>
          <p:spPr bwMode="auto">
            <a:xfrm>
              <a:off x="4256681" y="3564567"/>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7" name="Oval 26"/>
            <p:cNvSpPr/>
            <p:nvPr/>
          </p:nvSpPr>
          <p:spPr bwMode="auto">
            <a:xfrm>
              <a:off x="5353784" y="3900591"/>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8" name="Oval 27"/>
            <p:cNvSpPr/>
            <p:nvPr/>
          </p:nvSpPr>
          <p:spPr bwMode="auto">
            <a:xfrm>
              <a:off x="4550912" y="3907667"/>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9" name="Oval 28"/>
            <p:cNvSpPr/>
            <p:nvPr/>
          </p:nvSpPr>
          <p:spPr bwMode="auto">
            <a:xfrm>
              <a:off x="5043708" y="3907667"/>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0" name="Oval 29"/>
            <p:cNvSpPr/>
            <p:nvPr/>
          </p:nvSpPr>
          <p:spPr bwMode="auto">
            <a:xfrm>
              <a:off x="5845842" y="3921819"/>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1" name="Oval 30"/>
            <p:cNvSpPr/>
            <p:nvPr/>
          </p:nvSpPr>
          <p:spPr bwMode="auto">
            <a:xfrm>
              <a:off x="4367935" y="5463311"/>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2" name="Oval 31"/>
            <p:cNvSpPr/>
            <p:nvPr/>
          </p:nvSpPr>
          <p:spPr bwMode="auto">
            <a:xfrm>
              <a:off x="6023629" y="5507822"/>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3" name="Oval 32"/>
            <p:cNvSpPr/>
            <p:nvPr/>
          </p:nvSpPr>
          <p:spPr bwMode="auto">
            <a:xfrm>
              <a:off x="4956310" y="5719582"/>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4" name="Oval 33"/>
            <p:cNvSpPr/>
            <p:nvPr/>
          </p:nvSpPr>
          <p:spPr bwMode="auto">
            <a:xfrm>
              <a:off x="5402429" y="5709070"/>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5" name="Oval 34"/>
            <p:cNvSpPr/>
            <p:nvPr/>
          </p:nvSpPr>
          <p:spPr bwMode="auto">
            <a:xfrm>
              <a:off x="4537151" y="5796445"/>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6" name="Oval 35"/>
            <p:cNvSpPr/>
            <p:nvPr/>
          </p:nvSpPr>
          <p:spPr bwMode="auto">
            <a:xfrm>
              <a:off x="5906855" y="5825843"/>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7" name="Oval 36"/>
            <p:cNvSpPr/>
            <p:nvPr/>
          </p:nvSpPr>
          <p:spPr bwMode="auto">
            <a:xfrm>
              <a:off x="4679429" y="6190600"/>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8" name="Oval 37"/>
            <p:cNvSpPr/>
            <p:nvPr/>
          </p:nvSpPr>
          <p:spPr bwMode="auto">
            <a:xfrm>
              <a:off x="5708949" y="6172327"/>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grpSp>
      <p:grpSp>
        <p:nvGrpSpPr>
          <p:cNvPr id="39" name="Group 38"/>
          <p:cNvGrpSpPr/>
          <p:nvPr/>
        </p:nvGrpSpPr>
        <p:grpSpPr>
          <a:xfrm>
            <a:off x="5482979" y="2296029"/>
            <a:ext cx="1171239" cy="2887099"/>
            <a:chOff x="461805" y="1553411"/>
            <a:chExt cx="1949955" cy="4806626"/>
          </a:xfrm>
        </p:grpSpPr>
        <p:pic>
          <p:nvPicPr>
            <p:cNvPr id="40" name="Picture 39"/>
            <p:cNvPicPr>
              <a:picLocks noChangeAspect="1"/>
            </p:cNvPicPr>
            <p:nvPr/>
          </p:nvPicPr>
          <p:blipFill rotWithShape="1">
            <a:blip r:embed="rId6" cstate="print">
              <a:extLst>
                <a:ext uri="{28A0092B-C50C-407E-A947-70E740481C1C}">
                  <a14:useLocalDpi xmlns:a14="http://schemas.microsoft.com/office/drawing/2010/main" val="0"/>
                </a:ext>
              </a:extLst>
            </a:blip>
            <a:srcRect l="38187" t="8357" r="37188" b="3402"/>
            <a:stretch/>
          </p:blipFill>
          <p:spPr>
            <a:xfrm>
              <a:off x="461805" y="1553411"/>
              <a:ext cx="1949955" cy="4806626"/>
            </a:xfrm>
            <a:prstGeom prst="rect">
              <a:avLst/>
            </a:prstGeom>
          </p:spPr>
        </p:pic>
        <p:sp>
          <p:nvSpPr>
            <p:cNvPr id="41" name="Oval 40"/>
            <p:cNvSpPr/>
            <p:nvPr/>
          </p:nvSpPr>
          <p:spPr bwMode="auto">
            <a:xfrm>
              <a:off x="778980" y="18448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2" name="Oval 41"/>
            <p:cNvSpPr/>
            <p:nvPr/>
          </p:nvSpPr>
          <p:spPr bwMode="auto">
            <a:xfrm>
              <a:off x="1891802" y="187027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3" name="Oval 42"/>
            <p:cNvSpPr/>
            <p:nvPr/>
          </p:nvSpPr>
          <p:spPr bwMode="auto">
            <a:xfrm>
              <a:off x="525413" y="3668785"/>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4" name="Oval 43"/>
            <p:cNvSpPr/>
            <p:nvPr/>
          </p:nvSpPr>
          <p:spPr bwMode="auto">
            <a:xfrm>
              <a:off x="2131679" y="366394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5" name="Oval 44"/>
            <p:cNvSpPr/>
            <p:nvPr/>
          </p:nvSpPr>
          <p:spPr bwMode="auto">
            <a:xfrm>
              <a:off x="778979"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6" name="Oval 45"/>
            <p:cNvSpPr/>
            <p:nvPr/>
          </p:nvSpPr>
          <p:spPr bwMode="auto">
            <a:xfrm>
              <a:off x="1187624"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7" name="Oval 46"/>
            <p:cNvSpPr/>
            <p:nvPr/>
          </p:nvSpPr>
          <p:spPr bwMode="auto">
            <a:xfrm>
              <a:off x="1457461"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8" name="Oval 47"/>
            <p:cNvSpPr/>
            <p:nvPr/>
          </p:nvSpPr>
          <p:spPr bwMode="auto">
            <a:xfrm>
              <a:off x="1891249"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9" name="Oval 48"/>
            <p:cNvSpPr/>
            <p:nvPr/>
          </p:nvSpPr>
          <p:spPr bwMode="auto">
            <a:xfrm>
              <a:off x="620953" y="5346165"/>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0" name="Oval 49"/>
            <p:cNvSpPr/>
            <p:nvPr/>
          </p:nvSpPr>
          <p:spPr bwMode="auto">
            <a:xfrm>
              <a:off x="761322" y="5635050"/>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1" name="Oval 50"/>
            <p:cNvSpPr/>
            <p:nvPr/>
          </p:nvSpPr>
          <p:spPr bwMode="auto">
            <a:xfrm>
              <a:off x="870263" y="5949280"/>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2" name="Oval 51"/>
            <p:cNvSpPr/>
            <p:nvPr/>
          </p:nvSpPr>
          <p:spPr bwMode="auto">
            <a:xfrm>
              <a:off x="1142031" y="5567739"/>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3" name="Oval 52"/>
            <p:cNvSpPr/>
            <p:nvPr/>
          </p:nvSpPr>
          <p:spPr bwMode="auto">
            <a:xfrm>
              <a:off x="1773727" y="5951363"/>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4" name="Oval 53"/>
            <p:cNvSpPr/>
            <p:nvPr/>
          </p:nvSpPr>
          <p:spPr bwMode="auto">
            <a:xfrm>
              <a:off x="1522433" y="5568602"/>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5" name="Oval 54"/>
            <p:cNvSpPr/>
            <p:nvPr/>
          </p:nvSpPr>
          <p:spPr bwMode="auto">
            <a:xfrm>
              <a:off x="1935515" y="5649472"/>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6" name="Oval 55"/>
            <p:cNvSpPr/>
            <p:nvPr/>
          </p:nvSpPr>
          <p:spPr bwMode="auto">
            <a:xfrm>
              <a:off x="2046708" y="535039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grpSp>
      <p:cxnSp>
        <p:nvCxnSpPr>
          <p:cNvPr id="57" name="Straight Arrow Connector 56"/>
          <p:cNvCxnSpPr>
            <a:stCxn id="7" idx="5"/>
            <a:endCxn id="24" idx="1"/>
          </p:cNvCxnSpPr>
          <p:nvPr/>
        </p:nvCxnSpPr>
        <p:spPr bwMode="auto">
          <a:xfrm>
            <a:off x="2429277" y="1733954"/>
            <a:ext cx="1967483" cy="742495"/>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58" name="Straight Arrow Connector 57"/>
          <p:cNvCxnSpPr>
            <a:stCxn id="13" idx="6"/>
            <a:endCxn id="30" idx="1"/>
          </p:cNvCxnSpPr>
          <p:nvPr/>
        </p:nvCxnSpPr>
        <p:spPr bwMode="auto">
          <a:xfrm>
            <a:off x="2442668" y="3360280"/>
            <a:ext cx="1960515" cy="427105"/>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59" name="Oval 58"/>
          <p:cNvSpPr/>
          <p:nvPr/>
        </p:nvSpPr>
        <p:spPr bwMode="auto">
          <a:xfrm>
            <a:off x="2770703" y="5817156"/>
            <a:ext cx="213325" cy="213325"/>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60" name="TextBox 59"/>
          <p:cNvSpPr txBox="1">
            <a:spLocks noChangeArrowheads="1"/>
          </p:cNvSpPr>
          <p:nvPr/>
        </p:nvSpPr>
        <p:spPr bwMode="auto">
          <a:xfrm>
            <a:off x="2944529" y="5463391"/>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61" name="Oval 60"/>
          <p:cNvSpPr/>
          <p:nvPr/>
        </p:nvSpPr>
        <p:spPr bwMode="auto">
          <a:xfrm>
            <a:off x="2762282" y="5544471"/>
            <a:ext cx="213325" cy="213325"/>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62" name="TextBox 61"/>
          <p:cNvSpPr txBox="1"/>
          <p:nvPr/>
        </p:nvSpPr>
        <p:spPr>
          <a:xfrm>
            <a:off x="1143706" y="5235668"/>
            <a:ext cx="1916719" cy="400110"/>
          </a:xfrm>
          <a:prstGeom prst="rect">
            <a:avLst/>
          </a:prstGeom>
          <a:noFill/>
        </p:spPr>
        <p:txBody>
          <a:bodyPr wrap="square" rtlCol="0">
            <a:spAutoFit/>
          </a:bodyPr>
          <a:lstStyle/>
          <a:p>
            <a:r>
              <a:rPr lang="en-AU" sz="2000" dirty="0">
                <a:latin typeface="Calibri" panose="020F0502020204030204" pitchFamily="34" charset="0"/>
              </a:rPr>
              <a:t>Generic model</a:t>
            </a:r>
          </a:p>
        </p:txBody>
      </p:sp>
      <p:sp>
        <p:nvSpPr>
          <p:cNvPr id="63" name="TextBox 62"/>
          <p:cNvSpPr txBox="1"/>
          <p:nvPr/>
        </p:nvSpPr>
        <p:spPr>
          <a:xfrm>
            <a:off x="5286219" y="5144360"/>
            <a:ext cx="1683508" cy="400110"/>
          </a:xfrm>
          <a:prstGeom prst="rect">
            <a:avLst/>
          </a:prstGeom>
          <a:noFill/>
        </p:spPr>
        <p:txBody>
          <a:bodyPr wrap="square" rtlCol="0">
            <a:spAutoFit/>
          </a:bodyPr>
          <a:lstStyle/>
          <a:p>
            <a:r>
              <a:rPr lang="en-AU" sz="2000" dirty="0">
                <a:latin typeface="Calibri" panose="020F0502020204030204" pitchFamily="34" charset="0"/>
              </a:rPr>
              <a:t>Scaled model</a:t>
            </a:r>
          </a:p>
        </p:txBody>
      </p:sp>
      <p:sp>
        <p:nvSpPr>
          <p:cNvPr id="64" name="Title 2"/>
          <p:cNvSpPr>
            <a:spLocks noGrp="1"/>
          </p:cNvSpPr>
          <p:nvPr>
            <p:ph type="title"/>
          </p:nvPr>
        </p:nvSpPr>
        <p:spPr>
          <a:xfrm>
            <a:off x="609600" y="295276"/>
            <a:ext cx="11074400" cy="466725"/>
          </a:xfrm>
        </p:spPr>
        <p:txBody>
          <a:bodyPr>
            <a:normAutofit fontScale="90000"/>
          </a:bodyPr>
          <a:lstStyle/>
          <a:p>
            <a:r>
              <a:rPr lang="en-US" sz="3400" dirty="0">
                <a:solidFill>
                  <a:srgbClr val="E73440"/>
                </a:solidFill>
              </a:rPr>
              <a:t>Definition of scale factors</a:t>
            </a:r>
            <a:endParaRPr lang="nl-BE" sz="3400" dirty="0">
              <a:solidFill>
                <a:srgbClr val="E73440"/>
              </a:solidFill>
            </a:endParaRPr>
          </a:p>
        </p:txBody>
      </p:sp>
      <p:sp>
        <p:nvSpPr>
          <p:cNvPr id="65" name="TextBox 64"/>
          <p:cNvSpPr txBox="1"/>
          <p:nvPr/>
        </p:nvSpPr>
        <p:spPr>
          <a:xfrm>
            <a:off x="2106512" y="1031099"/>
            <a:ext cx="4701123" cy="369332"/>
          </a:xfrm>
          <a:prstGeom prst="rect">
            <a:avLst/>
          </a:prstGeom>
          <a:noFill/>
        </p:spPr>
        <p:txBody>
          <a:bodyPr wrap="square" rtlCol="0">
            <a:spAutoFit/>
          </a:bodyPr>
          <a:lstStyle/>
          <a:p>
            <a:r>
              <a:rPr lang="en-GB" b="1" dirty="0"/>
              <a:t>Measurement-based scaling</a:t>
            </a:r>
            <a:endParaRPr lang="nl-BE" dirty="0"/>
          </a:p>
        </p:txBody>
      </p:sp>
      <p:sp>
        <p:nvSpPr>
          <p:cNvPr id="66" name="TextBox 65"/>
          <p:cNvSpPr txBox="1"/>
          <p:nvPr/>
        </p:nvSpPr>
        <p:spPr>
          <a:xfrm>
            <a:off x="7734013" y="1047498"/>
            <a:ext cx="4362737" cy="1477328"/>
          </a:xfrm>
          <a:prstGeom prst="rect">
            <a:avLst/>
          </a:prstGeom>
          <a:noFill/>
        </p:spPr>
        <p:txBody>
          <a:bodyPr wrap="square" rtlCol="0">
            <a:spAutoFit/>
          </a:bodyPr>
          <a:lstStyle/>
          <a:p>
            <a:pPr algn="ctr"/>
            <a:r>
              <a:rPr lang="en-GB" b="1" dirty="0"/>
              <a:t>Manual scaling</a:t>
            </a:r>
            <a:endParaRPr lang="en-GB" dirty="0"/>
          </a:p>
          <a:p>
            <a:endParaRPr lang="en-GB" dirty="0"/>
          </a:p>
          <a:p>
            <a:r>
              <a:rPr lang="en-GB" dirty="0"/>
              <a:t>specified by the user based on some predetermined measure </a:t>
            </a:r>
          </a:p>
          <a:p>
            <a:r>
              <a:rPr lang="en-GB" dirty="0"/>
              <a:t>e.g. anthropometric measurements</a:t>
            </a:r>
          </a:p>
        </p:txBody>
      </p:sp>
      <p:pic>
        <p:nvPicPr>
          <p:cNvPr id="2050" name="Picture 2" descr="Image result for anthropometric measurements davinci"/>
          <p:cNvPicPr>
            <a:picLocks noChangeAspect="1" noChangeArrowheads="1"/>
          </p:cNvPicPr>
          <p:nvPr/>
        </p:nvPicPr>
        <p:blipFill rotWithShape="1">
          <a:blip r:embed="rId7">
            <a:extLst>
              <a:ext uri="{28A0092B-C50C-407E-A947-70E740481C1C}">
                <a14:useLocalDpi xmlns:a14="http://schemas.microsoft.com/office/drawing/2010/main" val="0"/>
              </a:ext>
            </a:extLst>
          </a:blip>
          <a:srcRect l="29440" t="14335" r="37434" b="3249"/>
          <a:stretch/>
        </p:blipFill>
        <p:spPr bwMode="auto">
          <a:xfrm>
            <a:off x="7962643" y="2557665"/>
            <a:ext cx="1232877" cy="375061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leg length measuremen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10357" y="3313058"/>
            <a:ext cx="1587177" cy="2118881"/>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091333" y="5757333"/>
            <a:ext cx="812800" cy="812800"/>
          </a:xfrm>
          <a:prstGeom prst="rect">
            <a:avLst/>
          </a:prstGeom>
        </p:spPr>
      </p:pic>
    </p:spTree>
    <p:custDataLst>
      <p:tags r:id="rId1"/>
    </p:custDataLst>
    <p:extLst>
      <p:ext uri="{BB962C8B-B14F-4D97-AF65-F5344CB8AC3E}">
        <p14:creationId xmlns:p14="http://schemas.microsoft.com/office/powerpoint/2010/main" val="2836104160"/>
      </p:ext>
    </p:extLst>
  </p:cSld>
  <p:clrMapOvr>
    <a:masterClrMapping/>
  </p:clrMapOvr>
  <mc:AlternateContent xmlns:mc="http://schemas.openxmlformats.org/markup-compatibility/2006" xmlns:p14="http://schemas.microsoft.com/office/powerpoint/2010/main">
    <mc:Choice Requires="p14">
      <p:transition spd="slow" p14:dur="2000" advTm="86728"/>
    </mc:Choice>
    <mc:Fallback xmlns="">
      <p:transition spd="slow" advTm="86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0">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0">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fade">
                                      <p:cBhvr>
                                        <p:cTn id="37" dur="500"/>
                                        <p:tgtEl>
                                          <p:spTgt spid="66"/>
                                        </p:tgtEl>
                                      </p:cBhvr>
                                    </p:animEffect>
                                  </p:childTnLst>
                                </p:cTn>
                              </p:par>
                              <p:par>
                                <p:cTn id="38" presetID="10" presetClass="entr" presetSubtype="0" fill="hold" nodeType="withEffect">
                                  <p:stCondLst>
                                    <p:cond delay="0"/>
                                  </p:stCondLst>
                                  <p:childTnLst>
                                    <p:set>
                                      <p:cBhvr>
                                        <p:cTn id="39" dur="1" fill="hold">
                                          <p:stCondLst>
                                            <p:cond delay="0"/>
                                          </p:stCondLst>
                                        </p:cTn>
                                        <p:tgtEl>
                                          <p:spTgt spid="2050"/>
                                        </p:tgtEl>
                                        <p:attrNameLst>
                                          <p:attrName>style.visibility</p:attrName>
                                        </p:attrNameLst>
                                      </p:cBhvr>
                                      <p:to>
                                        <p:strVal val="visible"/>
                                      </p:to>
                                    </p:set>
                                    <p:animEffect transition="in" filter="fade">
                                      <p:cBhvr>
                                        <p:cTn id="40" dur="500"/>
                                        <p:tgtEl>
                                          <p:spTgt spid="2050"/>
                                        </p:tgtEl>
                                      </p:cBhvr>
                                    </p:animEffect>
                                  </p:childTnLst>
                                </p:cTn>
                              </p:par>
                              <p:par>
                                <p:cTn id="41" presetID="10" presetClass="entr" presetSubtype="0" fill="hold" nodeType="withEffect">
                                  <p:stCondLst>
                                    <p:cond delay="0"/>
                                  </p:stCondLst>
                                  <p:childTnLst>
                                    <p:set>
                                      <p:cBhvr>
                                        <p:cTn id="42" dur="1" fill="hold">
                                          <p:stCondLst>
                                            <p:cond delay="0"/>
                                          </p:stCondLst>
                                        </p:cTn>
                                        <p:tgtEl>
                                          <p:spTgt spid="2052"/>
                                        </p:tgtEl>
                                        <p:attrNameLst>
                                          <p:attrName>style.visibility</p:attrName>
                                        </p:attrNameLst>
                                      </p:cBhvr>
                                      <p:to>
                                        <p:strVal val="visible"/>
                                      </p:to>
                                    </p:set>
                                    <p:animEffect transition="in" filter="fade">
                                      <p:cBhvr>
                                        <p:cTn id="43"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4" fill="hold" display="0">
                  <p:stCondLst>
                    <p:cond delay="indefinite"/>
                  </p:stCondLst>
                  <p:endCondLst>
                    <p:cond evt="onStopAudio" delay="0">
                      <p:tgtEl>
                        <p:sldTgt/>
                      </p:tgtEl>
                    </p:cond>
                  </p:endCondLst>
                </p:cTn>
                <p:tgtEl>
                  <p:spTgt spid="2"/>
                </p:tgtEl>
              </p:cMediaNode>
            </p:audio>
          </p:childTnLst>
        </p:cTn>
      </p:par>
    </p:tnLst>
    <p:bldLst>
      <p:bldP spid="59" grpId="0" animBg="1"/>
      <p:bldP spid="61" grpId="0" animBg="1"/>
      <p:bldP spid="62" grpId="0"/>
      <p:bldP spid="63" grpId="0"/>
      <p:bldP spid="6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srcRect l="44825" t="12612" r="40000" b="22514"/>
          <a:stretch/>
        </p:blipFill>
        <p:spPr>
          <a:xfrm>
            <a:off x="2085475" y="1318791"/>
            <a:ext cx="2053389" cy="4937631"/>
          </a:xfrm>
          <a:prstGeom prst="rect">
            <a:avLst/>
          </a:prstGeom>
        </p:spPr>
      </p:pic>
      <p:sp>
        <p:nvSpPr>
          <p:cNvPr id="5" name="Title 2"/>
          <p:cNvSpPr txBox="1">
            <a:spLocks/>
          </p:cNvSpPr>
          <p:nvPr/>
        </p:nvSpPr>
        <p:spPr bwMode="auto">
          <a:xfrm>
            <a:off x="609600" y="295276"/>
            <a:ext cx="110744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u="sng">
                <a:solidFill>
                  <a:srgbClr val="CA0D0D"/>
                </a:solidFill>
                <a:latin typeface="+mj-lt"/>
                <a:ea typeface="ＭＳ Ｐゴシック" charset="0"/>
                <a:cs typeface="+mj-cs"/>
              </a:defRPr>
            </a:lvl1pPr>
            <a:lvl2pPr algn="l" rtl="0" eaLnBrk="0" fontAlgn="base" hangingPunct="0">
              <a:spcBef>
                <a:spcPct val="0"/>
              </a:spcBef>
              <a:spcAft>
                <a:spcPct val="0"/>
              </a:spcAft>
              <a:defRPr sz="2400" b="1" u="sng">
                <a:solidFill>
                  <a:srgbClr val="CA0D0D"/>
                </a:solidFill>
                <a:latin typeface="Verdana" pitchFamily="34" charset="0"/>
                <a:ea typeface="ＭＳ Ｐゴシック" charset="0"/>
              </a:defRPr>
            </a:lvl2pPr>
            <a:lvl3pPr algn="l" rtl="0" eaLnBrk="0" fontAlgn="base" hangingPunct="0">
              <a:spcBef>
                <a:spcPct val="0"/>
              </a:spcBef>
              <a:spcAft>
                <a:spcPct val="0"/>
              </a:spcAft>
              <a:defRPr sz="2400" b="1" u="sng">
                <a:solidFill>
                  <a:srgbClr val="CA0D0D"/>
                </a:solidFill>
                <a:latin typeface="Verdana" pitchFamily="34" charset="0"/>
                <a:ea typeface="ＭＳ Ｐゴシック" charset="0"/>
              </a:defRPr>
            </a:lvl3pPr>
            <a:lvl4pPr algn="l" rtl="0" eaLnBrk="0" fontAlgn="base" hangingPunct="0">
              <a:spcBef>
                <a:spcPct val="0"/>
              </a:spcBef>
              <a:spcAft>
                <a:spcPct val="0"/>
              </a:spcAft>
              <a:defRPr sz="2400" b="1" u="sng">
                <a:solidFill>
                  <a:srgbClr val="CA0D0D"/>
                </a:solidFill>
                <a:latin typeface="Verdana" pitchFamily="34" charset="0"/>
                <a:ea typeface="ＭＳ Ｐゴシック" charset="0"/>
              </a:defRPr>
            </a:lvl4pPr>
            <a:lvl5pPr algn="l" rtl="0" eaLnBrk="0" fontAlgn="base" hangingPunct="0">
              <a:spcBef>
                <a:spcPct val="0"/>
              </a:spcBef>
              <a:spcAft>
                <a:spcPct val="0"/>
              </a:spcAft>
              <a:defRPr sz="2400" b="1" u="sng">
                <a:solidFill>
                  <a:srgbClr val="CA0D0D"/>
                </a:solidFill>
                <a:latin typeface="Verdana" pitchFamily="34" charset="0"/>
                <a:ea typeface="ＭＳ Ｐゴシック" charset="0"/>
              </a:defRPr>
            </a:lvl5pPr>
            <a:lvl6pPr marL="457200" algn="l" rtl="0" eaLnBrk="1" fontAlgn="base" hangingPunct="1">
              <a:spcBef>
                <a:spcPct val="0"/>
              </a:spcBef>
              <a:spcAft>
                <a:spcPct val="0"/>
              </a:spcAft>
              <a:defRPr sz="2400" b="1" u="sng">
                <a:solidFill>
                  <a:srgbClr val="CA0D0D"/>
                </a:solidFill>
                <a:latin typeface="Verdana" pitchFamily="34" charset="0"/>
              </a:defRPr>
            </a:lvl6pPr>
            <a:lvl7pPr marL="914400" algn="l" rtl="0" eaLnBrk="1" fontAlgn="base" hangingPunct="1">
              <a:spcBef>
                <a:spcPct val="0"/>
              </a:spcBef>
              <a:spcAft>
                <a:spcPct val="0"/>
              </a:spcAft>
              <a:defRPr sz="2400" b="1" u="sng">
                <a:solidFill>
                  <a:srgbClr val="CA0D0D"/>
                </a:solidFill>
                <a:latin typeface="Verdana" pitchFamily="34" charset="0"/>
              </a:defRPr>
            </a:lvl7pPr>
            <a:lvl8pPr marL="1371600" algn="l" rtl="0" eaLnBrk="1" fontAlgn="base" hangingPunct="1">
              <a:spcBef>
                <a:spcPct val="0"/>
              </a:spcBef>
              <a:spcAft>
                <a:spcPct val="0"/>
              </a:spcAft>
              <a:defRPr sz="2400" b="1" u="sng">
                <a:solidFill>
                  <a:srgbClr val="CA0D0D"/>
                </a:solidFill>
                <a:latin typeface="Verdana" pitchFamily="34" charset="0"/>
              </a:defRPr>
            </a:lvl8pPr>
            <a:lvl9pPr marL="1828800" algn="l" rtl="0" eaLnBrk="1" fontAlgn="base" hangingPunct="1">
              <a:spcBef>
                <a:spcPct val="0"/>
              </a:spcBef>
              <a:spcAft>
                <a:spcPct val="0"/>
              </a:spcAft>
              <a:defRPr sz="2400" b="1" u="sng">
                <a:solidFill>
                  <a:srgbClr val="CA0D0D"/>
                </a:solidFill>
                <a:latin typeface="Verdana" pitchFamily="34" charset="0"/>
              </a:defRPr>
            </a:lvl9pPr>
          </a:lstStyle>
          <a:p>
            <a:pPr defTabSz="914377"/>
            <a:r>
              <a:rPr lang="en-US" sz="3400" kern="0" dirty="0"/>
              <a:t>Adjust model markers</a:t>
            </a:r>
            <a:endParaRPr lang="nl-BE" sz="3400" kern="0" dirty="0"/>
          </a:p>
        </p:txBody>
      </p:sp>
      <p:sp>
        <p:nvSpPr>
          <p:cNvPr id="6" name="Rectangle 5"/>
          <p:cNvSpPr/>
          <p:nvPr/>
        </p:nvSpPr>
        <p:spPr>
          <a:xfrm>
            <a:off x="5588000" y="2459506"/>
            <a:ext cx="6096000" cy="830997"/>
          </a:xfrm>
          <a:prstGeom prst="rect">
            <a:avLst/>
          </a:prstGeom>
        </p:spPr>
        <p:txBody>
          <a:bodyPr>
            <a:spAutoFit/>
          </a:bodyPr>
          <a:lstStyle/>
          <a:p>
            <a:r>
              <a:rPr lang="nl-NL" sz="2400" dirty="0" err="1"/>
              <a:t>adjusts</a:t>
            </a:r>
            <a:r>
              <a:rPr lang="nl-NL" sz="2400" dirty="0"/>
              <a:t> </a:t>
            </a:r>
            <a:r>
              <a:rPr lang="nl-NL" sz="2400" dirty="0" err="1"/>
              <a:t>the</a:t>
            </a:r>
            <a:r>
              <a:rPr lang="nl-NL" sz="2400" dirty="0"/>
              <a:t> model markers </a:t>
            </a:r>
            <a:r>
              <a:rPr lang="nl-NL" sz="2400" dirty="0" err="1"/>
              <a:t>to</a:t>
            </a:r>
            <a:r>
              <a:rPr lang="nl-NL" sz="2400" dirty="0"/>
              <a:t> match </a:t>
            </a:r>
            <a:r>
              <a:rPr lang="nl-NL" sz="2400" dirty="0" err="1"/>
              <a:t>the</a:t>
            </a:r>
            <a:r>
              <a:rPr lang="nl-NL" sz="2400" dirty="0"/>
              <a:t> </a:t>
            </a:r>
            <a:r>
              <a:rPr lang="nl-NL" sz="2400" dirty="0" err="1"/>
              <a:t>experimental</a:t>
            </a:r>
            <a:r>
              <a:rPr lang="nl-NL" sz="2400" dirty="0"/>
              <a:t> markers at </a:t>
            </a:r>
            <a:r>
              <a:rPr lang="nl-NL" sz="2400" dirty="0" err="1"/>
              <a:t>the</a:t>
            </a:r>
            <a:r>
              <a:rPr lang="nl-NL" sz="2400" dirty="0"/>
              <a:t> </a:t>
            </a:r>
            <a:r>
              <a:rPr lang="nl-NL" sz="2400" dirty="0" err="1"/>
              <a:t>static</a:t>
            </a:r>
            <a:r>
              <a:rPr lang="nl-NL" sz="2400" dirty="0"/>
              <a:t> pose</a:t>
            </a:r>
          </a:p>
        </p:txBody>
      </p:sp>
      <p:sp>
        <p:nvSpPr>
          <p:cNvPr id="7" name="Oval 6"/>
          <p:cNvSpPr/>
          <p:nvPr/>
        </p:nvSpPr>
        <p:spPr bwMode="auto">
          <a:xfrm>
            <a:off x="2085473" y="4042612"/>
            <a:ext cx="994611" cy="1427747"/>
          </a:xfrm>
          <a:prstGeom prst="ellipse">
            <a:avLst/>
          </a:prstGeom>
          <a:noFill/>
          <a:ln w="38100" cap="flat" cmpd="sng" algn="ctr">
            <a:solidFill>
              <a:srgbClr val="CA0D0D"/>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eaLnBrk="0" fontAlgn="base" hangingPunct="0">
              <a:spcBef>
                <a:spcPct val="0"/>
              </a:spcBef>
              <a:spcAft>
                <a:spcPct val="0"/>
              </a:spcAft>
            </a:pPr>
            <a:endParaRPr lang="nl-BE" sz="2400">
              <a:latin typeface="Verdana" pitchFamily="34"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91333" y="5757333"/>
            <a:ext cx="812800" cy="812800"/>
          </a:xfrm>
          <a:prstGeom prst="rect">
            <a:avLst/>
          </a:prstGeom>
        </p:spPr>
      </p:pic>
      <p:sp>
        <p:nvSpPr>
          <p:cNvPr id="8" name="Oval 7"/>
          <p:cNvSpPr/>
          <p:nvPr/>
        </p:nvSpPr>
        <p:spPr bwMode="auto">
          <a:xfrm>
            <a:off x="5252751" y="6534415"/>
            <a:ext cx="213325" cy="213325"/>
          </a:xfrm>
          <a:prstGeom prst="ellipse">
            <a:avLst/>
          </a:prstGeom>
          <a:solidFill>
            <a:schemeClr val="accent2">
              <a:lumMod val="90000"/>
            </a:schemeClr>
          </a:solidFill>
          <a:ln w="9525" cap="flat" cmpd="sng" algn="ctr">
            <a:solidFill>
              <a:schemeClr val="accent2"/>
            </a:solid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9" name="TextBox 8"/>
          <p:cNvSpPr txBox="1">
            <a:spLocks noChangeArrowheads="1"/>
          </p:cNvSpPr>
          <p:nvPr/>
        </p:nvSpPr>
        <p:spPr bwMode="auto">
          <a:xfrm>
            <a:off x="5426577" y="6180649"/>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10" name="Oval 9"/>
          <p:cNvSpPr/>
          <p:nvPr/>
        </p:nvSpPr>
        <p:spPr bwMode="auto">
          <a:xfrm>
            <a:off x="5244330" y="6261730"/>
            <a:ext cx="213325" cy="213325"/>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Tree>
    <p:extLst>
      <p:ext uri="{BB962C8B-B14F-4D97-AF65-F5344CB8AC3E}">
        <p14:creationId xmlns:p14="http://schemas.microsoft.com/office/powerpoint/2010/main" val="485428547"/>
      </p:ext>
    </p:extLst>
  </p:cSld>
  <p:clrMapOvr>
    <a:masterClrMapping/>
  </p:clrMapOvr>
  <mc:AlternateContent xmlns:mc="http://schemas.openxmlformats.org/markup-compatibility/2006" xmlns:p14="http://schemas.microsoft.com/office/powerpoint/2010/main">
    <mc:Choice Requires="p14">
      <p:transition spd="slow" p14:dur="2000" advTm="36913"/>
    </mc:Choice>
    <mc:Fallback xmlns="">
      <p:transition spd="slow" advTm="369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Why do we care?</a:t>
            </a:r>
            <a:endParaRPr lang="LID4096" sz="1400" dirty="0"/>
          </a:p>
        </p:txBody>
      </p:sp>
      <p:pic>
        <p:nvPicPr>
          <p:cNvPr id="7" name="Picture 6">
            <a:extLst>
              <a:ext uri="{FF2B5EF4-FFF2-40B4-BE49-F238E27FC236}">
                <a16:creationId xmlns:a16="http://schemas.microsoft.com/office/drawing/2014/main" id="{B85C110B-CB87-4F49-BC9F-0C14D971FC3B}"/>
              </a:ext>
            </a:extLst>
          </p:cNvPr>
          <p:cNvPicPr>
            <a:picLocks noChangeAspect="1"/>
          </p:cNvPicPr>
          <p:nvPr/>
        </p:nvPicPr>
        <p:blipFill>
          <a:blip r:embed="rId2"/>
          <a:stretch>
            <a:fillRect/>
          </a:stretch>
        </p:blipFill>
        <p:spPr>
          <a:xfrm>
            <a:off x="625643" y="1409889"/>
            <a:ext cx="4764504" cy="2850380"/>
          </a:xfrm>
          <a:prstGeom prst="rect">
            <a:avLst/>
          </a:prstGeom>
        </p:spPr>
      </p:pic>
      <p:pic>
        <p:nvPicPr>
          <p:cNvPr id="8" name="Picture 7">
            <a:extLst>
              <a:ext uri="{FF2B5EF4-FFF2-40B4-BE49-F238E27FC236}">
                <a16:creationId xmlns:a16="http://schemas.microsoft.com/office/drawing/2014/main" id="{090A1174-4A9F-4365-A23B-E99C527F3735}"/>
              </a:ext>
            </a:extLst>
          </p:cNvPr>
          <p:cNvPicPr>
            <a:picLocks noChangeAspect="1"/>
          </p:cNvPicPr>
          <p:nvPr/>
        </p:nvPicPr>
        <p:blipFill>
          <a:blip r:embed="rId3"/>
          <a:stretch>
            <a:fillRect/>
          </a:stretch>
        </p:blipFill>
        <p:spPr>
          <a:xfrm>
            <a:off x="5197642" y="2440315"/>
            <a:ext cx="5260299" cy="3849253"/>
          </a:xfrm>
          <a:prstGeom prst="rect">
            <a:avLst/>
          </a:prstGeom>
        </p:spPr>
      </p:pic>
      <p:pic>
        <p:nvPicPr>
          <p:cNvPr id="9" name="Picture 4" descr="Paavo Komi: A Life Devoted to Sport Science | International Council of  Sport Science and Physical Education">
            <a:extLst>
              <a:ext uri="{FF2B5EF4-FFF2-40B4-BE49-F238E27FC236}">
                <a16:creationId xmlns:a16="http://schemas.microsoft.com/office/drawing/2014/main" id="{6781FF4F-A28F-4439-A938-E9328C33E4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705" y="321843"/>
            <a:ext cx="868206" cy="868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8390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srcRect l="44825" t="12612" r="40000" b="22514"/>
          <a:stretch/>
        </p:blipFill>
        <p:spPr>
          <a:xfrm>
            <a:off x="2085475" y="1318791"/>
            <a:ext cx="2053389" cy="4937631"/>
          </a:xfrm>
          <a:prstGeom prst="rect">
            <a:avLst/>
          </a:prstGeom>
        </p:spPr>
      </p:pic>
      <p:sp>
        <p:nvSpPr>
          <p:cNvPr id="5" name="Title 2"/>
          <p:cNvSpPr txBox="1">
            <a:spLocks/>
          </p:cNvSpPr>
          <p:nvPr/>
        </p:nvSpPr>
        <p:spPr bwMode="auto">
          <a:xfrm>
            <a:off x="609600" y="295276"/>
            <a:ext cx="110744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u="sng">
                <a:solidFill>
                  <a:srgbClr val="CA0D0D"/>
                </a:solidFill>
                <a:latin typeface="+mj-lt"/>
                <a:ea typeface="ＭＳ Ｐゴシック" charset="0"/>
                <a:cs typeface="+mj-cs"/>
              </a:defRPr>
            </a:lvl1pPr>
            <a:lvl2pPr algn="l" rtl="0" eaLnBrk="0" fontAlgn="base" hangingPunct="0">
              <a:spcBef>
                <a:spcPct val="0"/>
              </a:spcBef>
              <a:spcAft>
                <a:spcPct val="0"/>
              </a:spcAft>
              <a:defRPr sz="2400" b="1" u="sng">
                <a:solidFill>
                  <a:srgbClr val="CA0D0D"/>
                </a:solidFill>
                <a:latin typeface="Verdana" pitchFamily="34" charset="0"/>
                <a:ea typeface="ＭＳ Ｐゴシック" charset="0"/>
              </a:defRPr>
            </a:lvl2pPr>
            <a:lvl3pPr algn="l" rtl="0" eaLnBrk="0" fontAlgn="base" hangingPunct="0">
              <a:spcBef>
                <a:spcPct val="0"/>
              </a:spcBef>
              <a:spcAft>
                <a:spcPct val="0"/>
              </a:spcAft>
              <a:defRPr sz="2400" b="1" u="sng">
                <a:solidFill>
                  <a:srgbClr val="CA0D0D"/>
                </a:solidFill>
                <a:latin typeface="Verdana" pitchFamily="34" charset="0"/>
                <a:ea typeface="ＭＳ Ｐゴシック" charset="0"/>
              </a:defRPr>
            </a:lvl3pPr>
            <a:lvl4pPr algn="l" rtl="0" eaLnBrk="0" fontAlgn="base" hangingPunct="0">
              <a:spcBef>
                <a:spcPct val="0"/>
              </a:spcBef>
              <a:spcAft>
                <a:spcPct val="0"/>
              </a:spcAft>
              <a:defRPr sz="2400" b="1" u="sng">
                <a:solidFill>
                  <a:srgbClr val="CA0D0D"/>
                </a:solidFill>
                <a:latin typeface="Verdana" pitchFamily="34" charset="0"/>
                <a:ea typeface="ＭＳ Ｐゴシック" charset="0"/>
              </a:defRPr>
            </a:lvl4pPr>
            <a:lvl5pPr algn="l" rtl="0" eaLnBrk="0" fontAlgn="base" hangingPunct="0">
              <a:spcBef>
                <a:spcPct val="0"/>
              </a:spcBef>
              <a:spcAft>
                <a:spcPct val="0"/>
              </a:spcAft>
              <a:defRPr sz="2400" b="1" u="sng">
                <a:solidFill>
                  <a:srgbClr val="CA0D0D"/>
                </a:solidFill>
                <a:latin typeface="Verdana" pitchFamily="34" charset="0"/>
                <a:ea typeface="ＭＳ Ｐゴシック" charset="0"/>
              </a:defRPr>
            </a:lvl5pPr>
            <a:lvl6pPr marL="457200" algn="l" rtl="0" eaLnBrk="1" fontAlgn="base" hangingPunct="1">
              <a:spcBef>
                <a:spcPct val="0"/>
              </a:spcBef>
              <a:spcAft>
                <a:spcPct val="0"/>
              </a:spcAft>
              <a:defRPr sz="2400" b="1" u="sng">
                <a:solidFill>
                  <a:srgbClr val="CA0D0D"/>
                </a:solidFill>
                <a:latin typeface="Verdana" pitchFamily="34" charset="0"/>
              </a:defRPr>
            </a:lvl6pPr>
            <a:lvl7pPr marL="914400" algn="l" rtl="0" eaLnBrk="1" fontAlgn="base" hangingPunct="1">
              <a:spcBef>
                <a:spcPct val="0"/>
              </a:spcBef>
              <a:spcAft>
                <a:spcPct val="0"/>
              </a:spcAft>
              <a:defRPr sz="2400" b="1" u="sng">
                <a:solidFill>
                  <a:srgbClr val="CA0D0D"/>
                </a:solidFill>
                <a:latin typeface="Verdana" pitchFamily="34" charset="0"/>
              </a:defRPr>
            </a:lvl7pPr>
            <a:lvl8pPr marL="1371600" algn="l" rtl="0" eaLnBrk="1" fontAlgn="base" hangingPunct="1">
              <a:spcBef>
                <a:spcPct val="0"/>
              </a:spcBef>
              <a:spcAft>
                <a:spcPct val="0"/>
              </a:spcAft>
              <a:defRPr sz="2400" b="1" u="sng">
                <a:solidFill>
                  <a:srgbClr val="CA0D0D"/>
                </a:solidFill>
                <a:latin typeface="Verdana" pitchFamily="34" charset="0"/>
              </a:defRPr>
            </a:lvl8pPr>
            <a:lvl9pPr marL="1828800" algn="l" rtl="0" eaLnBrk="1" fontAlgn="base" hangingPunct="1">
              <a:spcBef>
                <a:spcPct val="0"/>
              </a:spcBef>
              <a:spcAft>
                <a:spcPct val="0"/>
              </a:spcAft>
              <a:defRPr sz="2400" b="1" u="sng">
                <a:solidFill>
                  <a:srgbClr val="CA0D0D"/>
                </a:solidFill>
                <a:latin typeface="Verdana" pitchFamily="34" charset="0"/>
              </a:defRPr>
            </a:lvl9pPr>
          </a:lstStyle>
          <a:p>
            <a:pPr defTabSz="914377"/>
            <a:r>
              <a:rPr lang="en-US" sz="3400" kern="0" dirty="0"/>
              <a:t>Scaled model</a:t>
            </a:r>
            <a:endParaRPr lang="nl-BE" sz="3400" kern="0" dirty="0"/>
          </a:p>
        </p:txBody>
      </p:sp>
      <p:pic>
        <p:nvPicPr>
          <p:cNvPr id="2" name="Picture 1"/>
          <p:cNvPicPr>
            <a:picLocks noChangeAspect="1"/>
          </p:cNvPicPr>
          <p:nvPr/>
        </p:nvPicPr>
        <p:blipFill rotWithShape="1">
          <a:blip r:embed="rId5"/>
          <a:srcRect l="44824" t="14015" r="40351" b="22826"/>
          <a:stretch/>
        </p:blipFill>
        <p:spPr>
          <a:xfrm>
            <a:off x="7636043" y="1318791"/>
            <a:ext cx="2060395" cy="4937631"/>
          </a:xfrm>
          <a:prstGeom prst="rect">
            <a:avLst/>
          </a:prstGeom>
        </p:spPr>
      </p:pic>
      <p:sp>
        <p:nvSpPr>
          <p:cNvPr id="8" name="Right Arrow 7"/>
          <p:cNvSpPr/>
          <p:nvPr/>
        </p:nvSpPr>
        <p:spPr bwMode="auto">
          <a:xfrm>
            <a:off x="4705898" y="3019648"/>
            <a:ext cx="2573079" cy="776177"/>
          </a:xfrm>
          <a:prstGeom prst="rightArrow">
            <a:avLst/>
          </a:prstGeom>
          <a:solidFill>
            <a:schemeClr val="bg1">
              <a:alpha val="70000"/>
            </a:schemeClr>
          </a:solidFill>
          <a:ln w="38100" cap="flat" cmpd="sng" algn="ctr">
            <a:solidFill>
              <a:srgbClr val="CA0D0D"/>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eaLnBrk="0" fontAlgn="base" hangingPunct="0">
              <a:spcBef>
                <a:spcPct val="0"/>
              </a:spcBef>
              <a:spcAft>
                <a:spcPct val="0"/>
              </a:spcAft>
            </a:pPr>
            <a:endParaRPr lang="nl-BE" sz="2400">
              <a:latin typeface="Verdana" pitchFamily="34"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91333" y="5757333"/>
            <a:ext cx="812800" cy="812800"/>
          </a:xfrm>
          <a:prstGeom prst="rect">
            <a:avLst/>
          </a:prstGeom>
        </p:spPr>
      </p:pic>
      <p:sp>
        <p:nvSpPr>
          <p:cNvPr id="7" name="Oval 6"/>
          <p:cNvSpPr/>
          <p:nvPr/>
        </p:nvSpPr>
        <p:spPr bwMode="auto">
          <a:xfrm>
            <a:off x="5252751" y="6534415"/>
            <a:ext cx="213325" cy="213325"/>
          </a:xfrm>
          <a:prstGeom prst="ellipse">
            <a:avLst/>
          </a:prstGeom>
          <a:solidFill>
            <a:schemeClr val="accent2">
              <a:lumMod val="90000"/>
            </a:schemeClr>
          </a:solidFill>
          <a:ln w="9525" cap="flat" cmpd="sng" algn="ctr">
            <a:solidFill>
              <a:schemeClr val="accent2"/>
            </a:solid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9" name="TextBox 8"/>
          <p:cNvSpPr txBox="1">
            <a:spLocks noChangeArrowheads="1"/>
          </p:cNvSpPr>
          <p:nvPr/>
        </p:nvSpPr>
        <p:spPr bwMode="auto">
          <a:xfrm>
            <a:off x="5426577" y="6180649"/>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10" name="Oval 9"/>
          <p:cNvSpPr/>
          <p:nvPr/>
        </p:nvSpPr>
        <p:spPr bwMode="auto">
          <a:xfrm>
            <a:off x="5244330" y="6261730"/>
            <a:ext cx="213325" cy="213325"/>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Tree>
    <p:extLst>
      <p:ext uri="{BB962C8B-B14F-4D97-AF65-F5344CB8AC3E}">
        <p14:creationId xmlns:p14="http://schemas.microsoft.com/office/powerpoint/2010/main" val="3073764641"/>
      </p:ext>
    </p:extLst>
  </p:cSld>
  <p:clrMapOvr>
    <a:masterClrMapping/>
  </p:clrMapOvr>
  <mc:AlternateContent xmlns:mc="http://schemas.openxmlformats.org/markup-compatibility/2006" xmlns:p14="http://schemas.microsoft.com/office/powerpoint/2010/main">
    <mc:Choice Requires="p14">
      <p:transition spd="slow" p14:dur="2000" advTm="14775"/>
    </mc:Choice>
    <mc:Fallback xmlns="">
      <p:transition spd="slow" advTm="147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bwMode="auto">
          <a:xfrm>
            <a:off x="609600" y="864771"/>
            <a:ext cx="110744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u="sng">
                <a:solidFill>
                  <a:srgbClr val="CA0D0D"/>
                </a:solidFill>
                <a:latin typeface="+mj-lt"/>
                <a:ea typeface="ＭＳ Ｐゴシック" charset="0"/>
                <a:cs typeface="+mj-cs"/>
              </a:defRPr>
            </a:lvl1pPr>
            <a:lvl2pPr algn="l" rtl="0" eaLnBrk="0" fontAlgn="base" hangingPunct="0">
              <a:spcBef>
                <a:spcPct val="0"/>
              </a:spcBef>
              <a:spcAft>
                <a:spcPct val="0"/>
              </a:spcAft>
              <a:defRPr sz="2400" b="1" u="sng">
                <a:solidFill>
                  <a:srgbClr val="CA0D0D"/>
                </a:solidFill>
                <a:latin typeface="Verdana" pitchFamily="34" charset="0"/>
                <a:ea typeface="ＭＳ Ｐゴシック" charset="0"/>
              </a:defRPr>
            </a:lvl2pPr>
            <a:lvl3pPr algn="l" rtl="0" eaLnBrk="0" fontAlgn="base" hangingPunct="0">
              <a:spcBef>
                <a:spcPct val="0"/>
              </a:spcBef>
              <a:spcAft>
                <a:spcPct val="0"/>
              </a:spcAft>
              <a:defRPr sz="2400" b="1" u="sng">
                <a:solidFill>
                  <a:srgbClr val="CA0D0D"/>
                </a:solidFill>
                <a:latin typeface="Verdana" pitchFamily="34" charset="0"/>
                <a:ea typeface="ＭＳ Ｐゴシック" charset="0"/>
              </a:defRPr>
            </a:lvl3pPr>
            <a:lvl4pPr algn="l" rtl="0" eaLnBrk="0" fontAlgn="base" hangingPunct="0">
              <a:spcBef>
                <a:spcPct val="0"/>
              </a:spcBef>
              <a:spcAft>
                <a:spcPct val="0"/>
              </a:spcAft>
              <a:defRPr sz="2400" b="1" u="sng">
                <a:solidFill>
                  <a:srgbClr val="CA0D0D"/>
                </a:solidFill>
                <a:latin typeface="Verdana" pitchFamily="34" charset="0"/>
                <a:ea typeface="ＭＳ Ｐゴシック" charset="0"/>
              </a:defRPr>
            </a:lvl4pPr>
            <a:lvl5pPr algn="l" rtl="0" eaLnBrk="0" fontAlgn="base" hangingPunct="0">
              <a:spcBef>
                <a:spcPct val="0"/>
              </a:spcBef>
              <a:spcAft>
                <a:spcPct val="0"/>
              </a:spcAft>
              <a:defRPr sz="2400" b="1" u="sng">
                <a:solidFill>
                  <a:srgbClr val="CA0D0D"/>
                </a:solidFill>
                <a:latin typeface="Verdana" pitchFamily="34" charset="0"/>
                <a:ea typeface="ＭＳ Ｐゴシック" charset="0"/>
              </a:defRPr>
            </a:lvl5pPr>
            <a:lvl6pPr marL="457200" algn="l" rtl="0" eaLnBrk="1" fontAlgn="base" hangingPunct="1">
              <a:spcBef>
                <a:spcPct val="0"/>
              </a:spcBef>
              <a:spcAft>
                <a:spcPct val="0"/>
              </a:spcAft>
              <a:defRPr sz="2400" b="1" u="sng">
                <a:solidFill>
                  <a:srgbClr val="CA0D0D"/>
                </a:solidFill>
                <a:latin typeface="Verdana" pitchFamily="34" charset="0"/>
              </a:defRPr>
            </a:lvl6pPr>
            <a:lvl7pPr marL="914400" algn="l" rtl="0" eaLnBrk="1" fontAlgn="base" hangingPunct="1">
              <a:spcBef>
                <a:spcPct val="0"/>
              </a:spcBef>
              <a:spcAft>
                <a:spcPct val="0"/>
              </a:spcAft>
              <a:defRPr sz="2400" b="1" u="sng">
                <a:solidFill>
                  <a:srgbClr val="CA0D0D"/>
                </a:solidFill>
                <a:latin typeface="Verdana" pitchFamily="34" charset="0"/>
              </a:defRPr>
            </a:lvl7pPr>
            <a:lvl8pPr marL="1371600" algn="l" rtl="0" eaLnBrk="1" fontAlgn="base" hangingPunct="1">
              <a:spcBef>
                <a:spcPct val="0"/>
              </a:spcBef>
              <a:spcAft>
                <a:spcPct val="0"/>
              </a:spcAft>
              <a:defRPr sz="2400" b="1" u="sng">
                <a:solidFill>
                  <a:srgbClr val="CA0D0D"/>
                </a:solidFill>
                <a:latin typeface="Verdana" pitchFamily="34" charset="0"/>
              </a:defRPr>
            </a:lvl8pPr>
            <a:lvl9pPr marL="1828800" algn="l" rtl="0" eaLnBrk="1" fontAlgn="base" hangingPunct="1">
              <a:spcBef>
                <a:spcPct val="0"/>
              </a:spcBef>
              <a:spcAft>
                <a:spcPct val="0"/>
              </a:spcAft>
              <a:defRPr sz="2400" b="1" u="sng">
                <a:solidFill>
                  <a:srgbClr val="CA0D0D"/>
                </a:solidFill>
                <a:latin typeface="Verdana" pitchFamily="34" charset="0"/>
              </a:defRPr>
            </a:lvl9pPr>
          </a:lstStyle>
          <a:p>
            <a:pPr defTabSz="914377"/>
            <a:r>
              <a:rPr lang="en-US" sz="3400" kern="0" dirty="0"/>
              <a:t>Hints</a:t>
            </a:r>
            <a:endParaRPr lang="nl-BE" sz="3400" kern="0" dirty="0"/>
          </a:p>
        </p:txBody>
      </p:sp>
      <p:sp>
        <p:nvSpPr>
          <p:cNvPr id="3" name="TextBox 2"/>
          <p:cNvSpPr txBox="1"/>
          <p:nvPr/>
        </p:nvSpPr>
        <p:spPr>
          <a:xfrm>
            <a:off x="978567" y="1331495"/>
            <a:ext cx="11020928" cy="3785652"/>
          </a:xfrm>
          <a:prstGeom prst="rect">
            <a:avLst/>
          </a:prstGeom>
          <a:noFill/>
        </p:spPr>
        <p:txBody>
          <a:bodyPr wrap="square" rtlCol="0">
            <a:spAutoFit/>
          </a:bodyPr>
          <a:lstStyle/>
          <a:p>
            <a:endParaRPr lang="en-US" sz="2400" dirty="0"/>
          </a:p>
          <a:p>
            <a:endParaRPr lang="en-US" sz="2400" dirty="0"/>
          </a:p>
          <a:p>
            <a:r>
              <a:rPr lang="en-US" sz="2400" dirty="0"/>
              <a:t>Scaling can have a big impact on your simulation results</a:t>
            </a:r>
          </a:p>
          <a:p>
            <a:endParaRPr lang="en-US" sz="2400" dirty="0"/>
          </a:p>
          <a:p>
            <a:endParaRPr lang="en-US" sz="2400" dirty="0"/>
          </a:p>
          <a:p>
            <a:r>
              <a:rPr lang="en-US" sz="2400" dirty="0"/>
              <a:t>Use joint centers for scaling in participants with movement disorders</a:t>
            </a:r>
          </a:p>
          <a:p>
            <a:endParaRPr lang="en-US" sz="2400" dirty="0"/>
          </a:p>
          <a:p>
            <a:endParaRPr lang="en-US" sz="2400" dirty="0"/>
          </a:p>
          <a:p>
            <a:endParaRPr lang="en-US" sz="2400" dirty="0"/>
          </a:p>
          <a:p>
            <a:endParaRPr lang="nl-BE" sz="2400" dirty="0"/>
          </a:p>
        </p:txBody>
      </p:sp>
      <p:pic>
        <p:nvPicPr>
          <p:cNvPr id="4" name="Picture 3"/>
          <p:cNvPicPr>
            <a:picLocks noChangeAspect="1"/>
          </p:cNvPicPr>
          <p:nvPr/>
        </p:nvPicPr>
        <p:blipFill>
          <a:blip r:embed="rId5"/>
          <a:stretch>
            <a:fillRect/>
          </a:stretch>
        </p:blipFill>
        <p:spPr>
          <a:xfrm>
            <a:off x="1816100" y="3698826"/>
            <a:ext cx="9624595" cy="1283999"/>
          </a:xfrm>
          <a:prstGeom prst="rect">
            <a:avLst/>
          </a:prstGeom>
        </p:spPr>
      </p:pic>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091333" y="5757333"/>
            <a:ext cx="812800" cy="812800"/>
          </a:xfrm>
          <a:prstGeom prst="rect">
            <a:avLst/>
          </a:prstGeom>
        </p:spPr>
      </p:pic>
    </p:spTree>
    <p:custDataLst>
      <p:tags r:id="rId1"/>
    </p:custDataLst>
    <p:extLst>
      <p:ext uri="{BB962C8B-B14F-4D97-AF65-F5344CB8AC3E}">
        <p14:creationId xmlns:p14="http://schemas.microsoft.com/office/powerpoint/2010/main" val="190365357"/>
      </p:ext>
    </p:extLst>
  </p:cSld>
  <p:clrMapOvr>
    <a:masterClrMapping/>
  </p:clrMapOvr>
  <mc:AlternateContent xmlns:mc="http://schemas.openxmlformats.org/markup-compatibility/2006" xmlns:p14="http://schemas.microsoft.com/office/powerpoint/2010/main">
    <mc:Choice Requires="p14">
      <p:transition spd="slow" p14:dur="2000" advTm="86239"/>
    </mc:Choice>
    <mc:Fallback xmlns="">
      <p:transition spd="slow" advTm="862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Effect transition="in" filter="fade">
                                      <p:cBhvr>
                                        <p:cTn id="11" dur="500"/>
                                        <p:tgtEl>
                                          <p:spTgt spid="3">
                                            <p:txEl>
                                              <p:pRg st="5" end="5"/>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7"/>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7"/>
          <p:cNvSpPr>
            <a:spLocks noChangeArrowheads="1"/>
          </p:cNvSpPr>
          <p:nvPr/>
        </p:nvSpPr>
        <p:spPr bwMode="auto">
          <a:xfrm>
            <a:off x="8244373" y="5818123"/>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8" name="Picture 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800893" y="2956689"/>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7"/>
          <p:cNvSpPr>
            <a:spLocks noChangeArrowheads="1"/>
          </p:cNvSpPr>
          <p:nvPr/>
        </p:nvSpPr>
        <p:spPr bwMode="auto">
          <a:xfrm>
            <a:off x="9445565"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7"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6222941"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5" name="Title 1"/>
          <p:cNvSpPr>
            <a:spLocks noGrp="1"/>
          </p:cNvSpPr>
          <p:nvPr>
            <p:ph type="title"/>
          </p:nvPr>
        </p:nvSpPr>
        <p:spPr>
          <a:xfrm>
            <a:off x="605672" y="397707"/>
            <a:ext cx="7373939" cy="457200"/>
          </a:xfrm>
        </p:spPr>
        <p:txBody>
          <a:bodyPr>
            <a:normAutofit fontScale="90000"/>
          </a:bodyPr>
          <a:lstStyle/>
          <a:p>
            <a:r>
              <a:rPr lang="en-AU" sz="4000" dirty="0">
                <a:solidFill>
                  <a:srgbClr val="E73440"/>
                </a:solidFill>
                <a:latin typeface="Calibri" panose="020F0502020204030204" pitchFamily="34" charset="0"/>
              </a:rPr>
              <a:t>Direct Kinematics (DK)</a:t>
            </a:r>
          </a:p>
        </p:txBody>
      </p:sp>
      <p:sp>
        <p:nvSpPr>
          <p:cNvPr id="6" name="Content Placeholder 2"/>
          <p:cNvSpPr>
            <a:spLocks noGrp="1"/>
          </p:cNvSpPr>
          <p:nvPr>
            <p:ph idx="1"/>
          </p:nvPr>
        </p:nvSpPr>
        <p:spPr>
          <a:xfrm>
            <a:off x="2362200" y="1733551"/>
            <a:ext cx="4669904" cy="4657725"/>
          </a:xfrm>
        </p:spPr>
        <p:txBody>
          <a:bodyPr/>
          <a:lstStyle/>
          <a:p>
            <a:r>
              <a:rPr lang="en-AU" sz="3000" dirty="0">
                <a:latin typeface="Calibri" panose="020F0502020204030204" pitchFamily="34" charset="0"/>
              </a:rPr>
              <a:t>Markers are rigidly attached to bones</a:t>
            </a:r>
          </a:p>
        </p:txBody>
      </p:sp>
      <p:sp>
        <p:nvSpPr>
          <p:cNvPr id="11" name="Oval 8"/>
          <p:cNvSpPr>
            <a:spLocks noChangeArrowheads="1"/>
          </p:cNvSpPr>
          <p:nvPr/>
        </p:nvSpPr>
        <p:spPr bwMode="auto">
          <a:xfrm>
            <a:off x="8928039"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2" name="Oval 39"/>
          <p:cNvSpPr>
            <a:spLocks noChangeArrowheads="1"/>
          </p:cNvSpPr>
          <p:nvPr/>
        </p:nvSpPr>
        <p:spPr bwMode="auto">
          <a:xfrm>
            <a:off x="7299265" y="1273641"/>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3" name="Oval 39"/>
          <p:cNvSpPr>
            <a:spLocks noChangeArrowheads="1"/>
          </p:cNvSpPr>
          <p:nvPr/>
        </p:nvSpPr>
        <p:spPr bwMode="auto">
          <a:xfrm>
            <a:off x="9212731" y="3026239"/>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4" name="Oval 39"/>
          <p:cNvSpPr>
            <a:spLocks noChangeArrowheads="1"/>
          </p:cNvSpPr>
          <p:nvPr/>
        </p:nvSpPr>
        <p:spPr bwMode="auto">
          <a:xfrm>
            <a:off x="7956490" y="583981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5" name="Oval 8"/>
          <p:cNvSpPr>
            <a:spLocks noChangeArrowheads="1"/>
          </p:cNvSpPr>
          <p:nvPr/>
        </p:nvSpPr>
        <p:spPr bwMode="auto">
          <a:xfrm>
            <a:off x="7631598" y="5818123"/>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8" name="Oval 6"/>
          <p:cNvSpPr>
            <a:spLocks noChangeArrowheads="1"/>
          </p:cNvSpPr>
          <p:nvPr/>
        </p:nvSpPr>
        <p:spPr bwMode="auto">
          <a:xfrm>
            <a:off x="8110019" y="474888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4" name="Oval 39"/>
          <p:cNvSpPr>
            <a:spLocks noChangeArrowheads="1"/>
          </p:cNvSpPr>
          <p:nvPr/>
        </p:nvSpPr>
        <p:spPr bwMode="auto">
          <a:xfrm>
            <a:off x="7299263" y="127363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5" name="Oval 39"/>
          <p:cNvSpPr>
            <a:spLocks noChangeArrowheads="1"/>
          </p:cNvSpPr>
          <p:nvPr/>
        </p:nvSpPr>
        <p:spPr bwMode="auto">
          <a:xfrm>
            <a:off x="9212731" y="3026238"/>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8" name="Oval 6"/>
          <p:cNvSpPr>
            <a:spLocks noChangeArrowheads="1"/>
          </p:cNvSpPr>
          <p:nvPr/>
        </p:nvSpPr>
        <p:spPr bwMode="auto">
          <a:xfrm>
            <a:off x="8187753"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9" name="Oval 6"/>
          <p:cNvSpPr>
            <a:spLocks noChangeArrowheads="1"/>
          </p:cNvSpPr>
          <p:nvPr/>
        </p:nvSpPr>
        <p:spPr bwMode="auto">
          <a:xfrm>
            <a:off x="7052294"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0" name="Oval 6"/>
          <p:cNvSpPr>
            <a:spLocks noChangeArrowheads="1"/>
          </p:cNvSpPr>
          <p:nvPr/>
        </p:nvSpPr>
        <p:spPr bwMode="auto">
          <a:xfrm>
            <a:off x="6528049"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9" name="TextBox 38"/>
          <p:cNvSpPr txBox="1"/>
          <p:nvPr/>
        </p:nvSpPr>
        <p:spPr>
          <a:xfrm>
            <a:off x="9849812" y="5485736"/>
            <a:ext cx="2150675" cy="923330"/>
          </a:xfrm>
          <a:prstGeom prst="rect">
            <a:avLst/>
          </a:prstGeom>
          <a:noFill/>
        </p:spPr>
        <p:txBody>
          <a:bodyPr wrap="square" rtlCol="0">
            <a:spAutoFit/>
          </a:bodyPr>
          <a:lstStyle/>
          <a:p>
            <a:r>
              <a:rPr lang="en-AU" dirty="0">
                <a:latin typeface="Calibri" panose="020F0502020204030204" pitchFamily="34" charset="0"/>
              </a:rPr>
              <a:t>Davis, 1988</a:t>
            </a:r>
          </a:p>
          <a:p>
            <a:r>
              <a:rPr lang="en-AU" dirty="0" err="1">
                <a:latin typeface="Calibri" panose="020F0502020204030204" pitchFamily="34" charset="0"/>
              </a:rPr>
              <a:t>Kadaba</a:t>
            </a:r>
            <a:r>
              <a:rPr lang="en-AU" dirty="0">
                <a:latin typeface="Calibri" panose="020F0502020204030204" pitchFamily="34" charset="0"/>
              </a:rPr>
              <a:t> et al., 1989</a:t>
            </a:r>
          </a:p>
          <a:p>
            <a:r>
              <a:rPr lang="en-AU" dirty="0" err="1">
                <a:latin typeface="Calibri" panose="020F0502020204030204" pitchFamily="34" charset="0"/>
              </a:rPr>
              <a:t>Kadaba</a:t>
            </a:r>
            <a:r>
              <a:rPr lang="en-AU" dirty="0">
                <a:latin typeface="Calibri" panose="020F0502020204030204" pitchFamily="34" charset="0"/>
              </a:rPr>
              <a:t> et al., 1990</a:t>
            </a:r>
          </a:p>
        </p:txBody>
      </p:sp>
    </p:spTree>
    <p:extLst>
      <p:ext uri="{BB962C8B-B14F-4D97-AF65-F5344CB8AC3E}">
        <p14:creationId xmlns:p14="http://schemas.microsoft.com/office/powerpoint/2010/main" val="274727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8" grpId="0" animBg="1"/>
      <p:bldP spid="24" grpId="0" animBg="1"/>
      <p:bldP spid="25" grpId="0" animBg="1"/>
      <p:bldP spid="28" grpId="0" animBg="1"/>
      <p:bldP spid="29" grpId="0" animBg="1"/>
      <p:bldP spid="3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7"/>
          <p:cNvSpPr>
            <a:spLocks noChangeArrowheads="1"/>
          </p:cNvSpPr>
          <p:nvPr/>
        </p:nvSpPr>
        <p:spPr bwMode="auto">
          <a:xfrm>
            <a:off x="8244373" y="5818123"/>
            <a:ext cx="190500" cy="190500"/>
          </a:xfrm>
          <a:prstGeom prst="ellipse">
            <a:avLst/>
          </a:prstGeom>
          <a:solidFill>
            <a:srgbClr val="0070C0">
              <a:alpha val="24000"/>
            </a:srgbClr>
          </a:solidFill>
          <a:ln w="12700">
            <a:solidFill>
              <a:schemeClr val="tx1">
                <a:alpha val="24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55" name="Picture 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800893" y="2956689"/>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Oval 21"/>
          <p:cNvSpPr>
            <a:spLocks noChangeArrowheads="1"/>
          </p:cNvSpPr>
          <p:nvPr/>
        </p:nvSpPr>
        <p:spPr bwMode="auto">
          <a:xfrm>
            <a:off x="9445565"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54"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6222941"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28" name="Content Placeholder 2"/>
          <p:cNvSpPr>
            <a:spLocks noGrp="1"/>
          </p:cNvSpPr>
          <p:nvPr>
            <p:ph idx="1"/>
          </p:nvPr>
        </p:nvSpPr>
        <p:spPr>
          <a:xfrm>
            <a:off x="2362200" y="1733551"/>
            <a:ext cx="4669904" cy="4657725"/>
          </a:xfrm>
        </p:spPr>
        <p:txBody>
          <a:bodyPr/>
          <a:lstStyle/>
          <a:p>
            <a:r>
              <a:rPr lang="en-AU" sz="3000" dirty="0">
                <a:latin typeface="Calibri" panose="020F0502020204030204" pitchFamily="34" charset="0"/>
              </a:rPr>
              <a:t>Markers are rigidly attached to bones</a:t>
            </a:r>
          </a:p>
        </p:txBody>
      </p:sp>
      <p:sp>
        <p:nvSpPr>
          <p:cNvPr id="29" name="Oval 8"/>
          <p:cNvSpPr>
            <a:spLocks noChangeArrowheads="1"/>
          </p:cNvSpPr>
          <p:nvPr/>
        </p:nvSpPr>
        <p:spPr bwMode="auto">
          <a:xfrm>
            <a:off x="8928039"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0" name="Oval 39"/>
          <p:cNvSpPr>
            <a:spLocks noChangeArrowheads="1"/>
          </p:cNvSpPr>
          <p:nvPr/>
        </p:nvSpPr>
        <p:spPr bwMode="auto">
          <a:xfrm>
            <a:off x="7299265" y="1273641"/>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1" name="Oval 39"/>
          <p:cNvSpPr>
            <a:spLocks noChangeArrowheads="1"/>
          </p:cNvSpPr>
          <p:nvPr/>
        </p:nvSpPr>
        <p:spPr bwMode="auto">
          <a:xfrm>
            <a:off x="9212731" y="3026239"/>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2" name="Oval 39"/>
          <p:cNvSpPr>
            <a:spLocks noChangeArrowheads="1"/>
          </p:cNvSpPr>
          <p:nvPr/>
        </p:nvSpPr>
        <p:spPr bwMode="auto">
          <a:xfrm>
            <a:off x="7956490" y="5839819"/>
            <a:ext cx="190500" cy="190500"/>
          </a:xfrm>
          <a:prstGeom prst="ellipse">
            <a:avLst/>
          </a:prstGeom>
          <a:solidFill>
            <a:srgbClr val="00B050">
              <a:alpha val="23000"/>
            </a:srgbClr>
          </a:solidFill>
          <a:ln w="12700">
            <a:solidFill>
              <a:schemeClr val="tx1">
                <a:alpha val="25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3" name="Oval 8"/>
          <p:cNvSpPr>
            <a:spLocks noChangeArrowheads="1"/>
          </p:cNvSpPr>
          <p:nvPr/>
        </p:nvSpPr>
        <p:spPr bwMode="auto">
          <a:xfrm>
            <a:off x="7631598" y="5818123"/>
            <a:ext cx="190500" cy="190500"/>
          </a:xfrm>
          <a:prstGeom prst="ellipse">
            <a:avLst/>
          </a:prstGeom>
          <a:solidFill>
            <a:srgbClr val="0070C0">
              <a:alpha val="50000"/>
            </a:srgbClr>
          </a:solidFill>
          <a:ln w="12700">
            <a:solidFill>
              <a:schemeClr val="tx1">
                <a:alpha val="24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4" name="Oval 6"/>
          <p:cNvSpPr>
            <a:spLocks noChangeArrowheads="1"/>
          </p:cNvSpPr>
          <p:nvPr/>
        </p:nvSpPr>
        <p:spPr bwMode="auto">
          <a:xfrm>
            <a:off x="8110019" y="4748887"/>
            <a:ext cx="190500" cy="190500"/>
          </a:xfrm>
          <a:prstGeom prst="ellipse">
            <a:avLst/>
          </a:prstGeom>
          <a:solidFill>
            <a:srgbClr val="0070C0">
              <a:alpha val="50000"/>
            </a:srgbClr>
          </a:solidFill>
          <a:ln w="12700">
            <a:solidFill>
              <a:schemeClr val="tx1">
                <a:alpha val="23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5" name="Oval 39"/>
          <p:cNvSpPr>
            <a:spLocks noChangeArrowheads="1"/>
          </p:cNvSpPr>
          <p:nvPr/>
        </p:nvSpPr>
        <p:spPr bwMode="auto">
          <a:xfrm>
            <a:off x="7299263" y="127363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6" name="Oval 39"/>
          <p:cNvSpPr>
            <a:spLocks noChangeArrowheads="1"/>
          </p:cNvSpPr>
          <p:nvPr/>
        </p:nvSpPr>
        <p:spPr bwMode="auto">
          <a:xfrm>
            <a:off x="9212731" y="3026238"/>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7" name="Oval 6"/>
          <p:cNvSpPr>
            <a:spLocks noChangeArrowheads="1"/>
          </p:cNvSpPr>
          <p:nvPr/>
        </p:nvSpPr>
        <p:spPr bwMode="auto">
          <a:xfrm>
            <a:off x="8187753"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8" name="Oval 6"/>
          <p:cNvSpPr>
            <a:spLocks noChangeArrowheads="1"/>
          </p:cNvSpPr>
          <p:nvPr/>
        </p:nvSpPr>
        <p:spPr bwMode="auto">
          <a:xfrm>
            <a:off x="7052294"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9" name="Oval 6"/>
          <p:cNvSpPr>
            <a:spLocks noChangeArrowheads="1"/>
          </p:cNvSpPr>
          <p:nvPr/>
        </p:nvSpPr>
        <p:spPr bwMode="auto">
          <a:xfrm>
            <a:off x="6528049"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40" name="Oval 7"/>
          <p:cNvSpPr>
            <a:spLocks noChangeArrowheads="1"/>
          </p:cNvSpPr>
          <p:nvPr/>
        </p:nvSpPr>
        <p:spPr bwMode="auto">
          <a:xfrm>
            <a:off x="7957269"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41" name="Oval 39"/>
          <p:cNvSpPr>
            <a:spLocks noChangeArrowheads="1"/>
          </p:cNvSpPr>
          <p:nvPr/>
        </p:nvSpPr>
        <p:spPr bwMode="auto">
          <a:xfrm>
            <a:off x="7669386" y="6317981"/>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42" name="Oval 8"/>
          <p:cNvSpPr>
            <a:spLocks noChangeArrowheads="1"/>
          </p:cNvSpPr>
          <p:nvPr/>
        </p:nvSpPr>
        <p:spPr bwMode="auto">
          <a:xfrm>
            <a:off x="7344494"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43" name="Oval 6"/>
          <p:cNvSpPr>
            <a:spLocks noChangeArrowheads="1"/>
          </p:cNvSpPr>
          <p:nvPr/>
        </p:nvSpPr>
        <p:spPr bwMode="auto">
          <a:xfrm>
            <a:off x="7822915"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44" name="Title 1"/>
          <p:cNvSpPr txBox="1">
            <a:spLocks/>
          </p:cNvSpPr>
          <p:nvPr/>
        </p:nvSpPr>
        <p:spPr>
          <a:xfrm>
            <a:off x="605672" y="397707"/>
            <a:ext cx="7373939" cy="4572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AU" sz="4000">
                <a:solidFill>
                  <a:srgbClr val="E73440"/>
                </a:solidFill>
                <a:latin typeface="Calibri" panose="020F0502020204030204" pitchFamily="34" charset="0"/>
              </a:rPr>
              <a:t>Direct Kinematics (DK)</a:t>
            </a:r>
            <a:endParaRPr lang="en-AU" sz="4000" dirty="0">
              <a:solidFill>
                <a:srgbClr val="E73440"/>
              </a:solidFill>
              <a:latin typeface="Calibri" panose="020F0502020204030204" pitchFamily="34" charset="0"/>
            </a:endParaRPr>
          </a:p>
        </p:txBody>
      </p:sp>
      <p:sp>
        <p:nvSpPr>
          <p:cNvPr id="46" name="TextBox 45"/>
          <p:cNvSpPr txBox="1"/>
          <p:nvPr/>
        </p:nvSpPr>
        <p:spPr>
          <a:xfrm>
            <a:off x="9849812" y="5485736"/>
            <a:ext cx="2150675" cy="923330"/>
          </a:xfrm>
          <a:prstGeom prst="rect">
            <a:avLst/>
          </a:prstGeom>
          <a:noFill/>
        </p:spPr>
        <p:txBody>
          <a:bodyPr wrap="square" rtlCol="0">
            <a:spAutoFit/>
          </a:bodyPr>
          <a:lstStyle/>
          <a:p>
            <a:r>
              <a:rPr lang="en-AU" dirty="0">
                <a:latin typeface="Calibri" panose="020F0502020204030204" pitchFamily="34" charset="0"/>
              </a:rPr>
              <a:t>Davis, 1988</a:t>
            </a:r>
          </a:p>
          <a:p>
            <a:r>
              <a:rPr lang="en-AU" dirty="0" err="1">
                <a:latin typeface="Calibri" panose="020F0502020204030204" pitchFamily="34" charset="0"/>
              </a:rPr>
              <a:t>Kadaba</a:t>
            </a:r>
            <a:r>
              <a:rPr lang="en-AU" dirty="0">
                <a:latin typeface="Calibri" panose="020F0502020204030204" pitchFamily="34" charset="0"/>
              </a:rPr>
              <a:t> et al., 1989</a:t>
            </a:r>
          </a:p>
          <a:p>
            <a:r>
              <a:rPr lang="en-AU" dirty="0" err="1">
                <a:latin typeface="Calibri" panose="020F0502020204030204" pitchFamily="34" charset="0"/>
              </a:rPr>
              <a:t>Kadaba</a:t>
            </a:r>
            <a:r>
              <a:rPr lang="en-AU" dirty="0">
                <a:latin typeface="Calibri" panose="020F0502020204030204" pitchFamily="34" charset="0"/>
              </a:rPr>
              <a:t> et al., 1990</a:t>
            </a:r>
          </a:p>
        </p:txBody>
      </p:sp>
    </p:spTree>
    <p:extLst>
      <p:ext uri="{BB962C8B-B14F-4D97-AF65-F5344CB8AC3E}">
        <p14:creationId xmlns:p14="http://schemas.microsoft.com/office/powerpoint/2010/main" val="30688597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val 7"/>
          <p:cNvSpPr>
            <a:spLocks noChangeArrowheads="1"/>
          </p:cNvSpPr>
          <p:nvPr/>
        </p:nvSpPr>
        <p:spPr bwMode="auto">
          <a:xfrm>
            <a:off x="7993733"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4" name="Picture 33"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719200">
            <a:off x="7656733" y="2884755"/>
            <a:ext cx="1673225" cy="3847484"/>
          </a:xfrm>
          <a:prstGeom prst="rect">
            <a:avLst/>
          </a:prstGeom>
          <a:noFill/>
          <a:ln>
            <a:noFill/>
          </a:ln>
          <a:effectLst>
            <a:outerShdw blurRad="50800" dist="50800" dir="5400000" algn="ctr" rotWithShape="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a:spLocks noChangeArrowheads="1"/>
          </p:cNvSpPr>
          <p:nvPr/>
        </p:nvSpPr>
        <p:spPr bwMode="auto">
          <a:xfrm>
            <a:off x="9445565"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3"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6222941"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12" name="Content Placeholder 2"/>
          <p:cNvSpPr>
            <a:spLocks noGrp="1"/>
          </p:cNvSpPr>
          <p:nvPr>
            <p:ph idx="1"/>
          </p:nvPr>
        </p:nvSpPr>
        <p:spPr>
          <a:xfrm>
            <a:off x="2362200" y="1733551"/>
            <a:ext cx="4669904" cy="4657725"/>
          </a:xfrm>
        </p:spPr>
        <p:txBody>
          <a:bodyPr/>
          <a:lstStyle/>
          <a:p>
            <a:r>
              <a:rPr lang="en-AU" sz="3000" dirty="0">
                <a:latin typeface="Calibri" panose="020F0502020204030204" pitchFamily="34" charset="0"/>
              </a:rPr>
              <a:t>Markers are rigidly attached to bones</a:t>
            </a:r>
          </a:p>
          <a:p>
            <a:endParaRPr lang="en-AU" sz="3000" dirty="0">
              <a:latin typeface="Calibri" panose="020F0502020204030204" pitchFamily="34" charset="0"/>
            </a:endParaRPr>
          </a:p>
          <a:p>
            <a:r>
              <a:rPr lang="en-AU" sz="3000" dirty="0">
                <a:latin typeface="Calibri" panose="020F0502020204030204" pitchFamily="34" charset="0"/>
              </a:rPr>
              <a:t>Bone can change length</a:t>
            </a:r>
          </a:p>
        </p:txBody>
      </p:sp>
      <p:sp>
        <p:nvSpPr>
          <p:cNvPr id="13" name="Oval 8"/>
          <p:cNvSpPr>
            <a:spLocks noChangeArrowheads="1"/>
          </p:cNvSpPr>
          <p:nvPr/>
        </p:nvSpPr>
        <p:spPr bwMode="auto">
          <a:xfrm>
            <a:off x="8928039"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4" name="Oval 39"/>
          <p:cNvSpPr>
            <a:spLocks noChangeArrowheads="1"/>
          </p:cNvSpPr>
          <p:nvPr/>
        </p:nvSpPr>
        <p:spPr bwMode="auto">
          <a:xfrm>
            <a:off x="7299265" y="1273641"/>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5" name="Oval 39"/>
          <p:cNvSpPr>
            <a:spLocks noChangeArrowheads="1"/>
          </p:cNvSpPr>
          <p:nvPr/>
        </p:nvSpPr>
        <p:spPr bwMode="auto">
          <a:xfrm>
            <a:off x="9212731" y="3026239"/>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39"/>
          <p:cNvSpPr>
            <a:spLocks noChangeArrowheads="1"/>
          </p:cNvSpPr>
          <p:nvPr/>
        </p:nvSpPr>
        <p:spPr bwMode="auto">
          <a:xfrm>
            <a:off x="7299263" y="127363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0" name="Oval 39"/>
          <p:cNvSpPr>
            <a:spLocks noChangeArrowheads="1"/>
          </p:cNvSpPr>
          <p:nvPr/>
        </p:nvSpPr>
        <p:spPr bwMode="auto">
          <a:xfrm>
            <a:off x="9212731" y="3026238"/>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1" name="Oval 6"/>
          <p:cNvSpPr>
            <a:spLocks noChangeArrowheads="1"/>
          </p:cNvSpPr>
          <p:nvPr/>
        </p:nvSpPr>
        <p:spPr bwMode="auto">
          <a:xfrm>
            <a:off x="8187753"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2" name="Oval 6"/>
          <p:cNvSpPr>
            <a:spLocks noChangeArrowheads="1"/>
          </p:cNvSpPr>
          <p:nvPr/>
        </p:nvSpPr>
        <p:spPr bwMode="auto">
          <a:xfrm>
            <a:off x="7052294"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3" name="Oval 6"/>
          <p:cNvSpPr>
            <a:spLocks noChangeArrowheads="1"/>
          </p:cNvSpPr>
          <p:nvPr/>
        </p:nvSpPr>
        <p:spPr bwMode="auto">
          <a:xfrm>
            <a:off x="6528049"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5" name="Oval 39"/>
          <p:cNvSpPr>
            <a:spLocks noChangeArrowheads="1"/>
          </p:cNvSpPr>
          <p:nvPr/>
        </p:nvSpPr>
        <p:spPr bwMode="auto">
          <a:xfrm>
            <a:off x="7669386" y="6317981"/>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6" name="Oval 8"/>
          <p:cNvSpPr>
            <a:spLocks noChangeArrowheads="1"/>
          </p:cNvSpPr>
          <p:nvPr/>
        </p:nvSpPr>
        <p:spPr bwMode="auto">
          <a:xfrm>
            <a:off x="7344494"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7" name="Oval 6"/>
          <p:cNvSpPr>
            <a:spLocks noChangeArrowheads="1"/>
          </p:cNvSpPr>
          <p:nvPr/>
        </p:nvSpPr>
        <p:spPr bwMode="auto">
          <a:xfrm>
            <a:off x="7822915"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9" name="Title 1"/>
          <p:cNvSpPr txBox="1">
            <a:spLocks/>
          </p:cNvSpPr>
          <p:nvPr/>
        </p:nvSpPr>
        <p:spPr>
          <a:xfrm>
            <a:off x="605672" y="397707"/>
            <a:ext cx="7373939" cy="4572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AU" sz="4000">
                <a:solidFill>
                  <a:srgbClr val="E73440"/>
                </a:solidFill>
                <a:latin typeface="Calibri" panose="020F0502020204030204" pitchFamily="34" charset="0"/>
              </a:rPr>
              <a:t>Direct Kinematics (DK)</a:t>
            </a:r>
            <a:endParaRPr lang="en-AU" sz="4000" dirty="0">
              <a:solidFill>
                <a:srgbClr val="E73440"/>
              </a:solidFill>
              <a:latin typeface="Calibri" panose="020F0502020204030204" pitchFamily="34" charset="0"/>
            </a:endParaRPr>
          </a:p>
        </p:txBody>
      </p:sp>
      <p:sp>
        <p:nvSpPr>
          <p:cNvPr id="31" name="TextBox 30"/>
          <p:cNvSpPr txBox="1"/>
          <p:nvPr/>
        </p:nvSpPr>
        <p:spPr>
          <a:xfrm>
            <a:off x="9849812" y="5485736"/>
            <a:ext cx="2150675" cy="923330"/>
          </a:xfrm>
          <a:prstGeom prst="rect">
            <a:avLst/>
          </a:prstGeom>
          <a:noFill/>
        </p:spPr>
        <p:txBody>
          <a:bodyPr wrap="square" rtlCol="0">
            <a:spAutoFit/>
          </a:bodyPr>
          <a:lstStyle/>
          <a:p>
            <a:r>
              <a:rPr lang="en-AU" dirty="0">
                <a:latin typeface="Calibri" panose="020F0502020204030204" pitchFamily="34" charset="0"/>
              </a:rPr>
              <a:t>Davis, 1988</a:t>
            </a:r>
          </a:p>
          <a:p>
            <a:r>
              <a:rPr lang="en-AU" dirty="0" err="1">
                <a:latin typeface="Calibri" panose="020F0502020204030204" pitchFamily="34" charset="0"/>
              </a:rPr>
              <a:t>Kadaba</a:t>
            </a:r>
            <a:r>
              <a:rPr lang="en-AU" dirty="0">
                <a:latin typeface="Calibri" panose="020F0502020204030204" pitchFamily="34" charset="0"/>
              </a:rPr>
              <a:t> et al., 1989</a:t>
            </a:r>
          </a:p>
          <a:p>
            <a:r>
              <a:rPr lang="en-AU" dirty="0" err="1">
                <a:latin typeface="Calibri" panose="020F0502020204030204" pitchFamily="34" charset="0"/>
              </a:rPr>
              <a:t>Kadaba</a:t>
            </a:r>
            <a:r>
              <a:rPr lang="en-AU" dirty="0">
                <a:latin typeface="Calibri" panose="020F0502020204030204" pitchFamily="34" charset="0"/>
              </a:rPr>
              <a:t> et al., 1990</a:t>
            </a:r>
          </a:p>
        </p:txBody>
      </p:sp>
    </p:spTree>
    <p:extLst>
      <p:ext uri="{BB962C8B-B14F-4D97-AF65-F5344CB8AC3E}">
        <p14:creationId xmlns:p14="http://schemas.microsoft.com/office/powerpoint/2010/main" val="9195878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a:spLocks noChangeArrowheads="1"/>
          </p:cNvSpPr>
          <p:nvPr/>
        </p:nvSpPr>
        <p:spPr bwMode="auto">
          <a:xfrm>
            <a:off x="8244373" y="5818123"/>
            <a:ext cx="190500" cy="190500"/>
          </a:xfrm>
          <a:prstGeom prst="ellipse">
            <a:avLst/>
          </a:prstGeom>
          <a:solidFill>
            <a:srgbClr val="0070C0">
              <a:alpha val="24000"/>
            </a:srgbClr>
          </a:solidFill>
          <a:ln w="12700">
            <a:solidFill>
              <a:schemeClr val="tx1">
                <a:alpha val="24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5" name="Picture 3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800893" y="2956689"/>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a:spLocks noChangeArrowheads="1"/>
          </p:cNvSpPr>
          <p:nvPr/>
        </p:nvSpPr>
        <p:spPr bwMode="auto">
          <a:xfrm>
            <a:off x="9445565"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2"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6222941"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13" name="Oval 8"/>
          <p:cNvSpPr>
            <a:spLocks noChangeArrowheads="1"/>
          </p:cNvSpPr>
          <p:nvPr/>
        </p:nvSpPr>
        <p:spPr bwMode="auto">
          <a:xfrm>
            <a:off x="8928039"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4" name="Oval 39"/>
          <p:cNvSpPr>
            <a:spLocks noChangeArrowheads="1"/>
          </p:cNvSpPr>
          <p:nvPr/>
        </p:nvSpPr>
        <p:spPr bwMode="auto">
          <a:xfrm>
            <a:off x="7299265" y="1273641"/>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5" name="Oval 39"/>
          <p:cNvSpPr>
            <a:spLocks noChangeArrowheads="1"/>
          </p:cNvSpPr>
          <p:nvPr/>
        </p:nvSpPr>
        <p:spPr bwMode="auto">
          <a:xfrm>
            <a:off x="9212731" y="3026239"/>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6" name="Oval 39"/>
          <p:cNvSpPr>
            <a:spLocks noChangeArrowheads="1"/>
          </p:cNvSpPr>
          <p:nvPr/>
        </p:nvSpPr>
        <p:spPr bwMode="auto">
          <a:xfrm>
            <a:off x="7956490" y="5839819"/>
            <a:ext cx="190500" cy="190500"/>
          </a:xfrm>
          <a:prstGeom prst="ellipse">
            <a:avLst/>
          </a:prstGeom>
          <a:solidFill>
            <a:srgbClr val="00B050">
              <a:alpha val="23000"/>
            </a:srgbClr>
          </a:solidFill>
          <a:ln w="12700">
            <a:solidFill>
              <a:schemeClr val="tx1">
                <a:alpha val="25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39"/>
          <p:cNvSpPr>
            <a:spLocks noChangeArrowheads="1"/>
          </p:cNvSpPr>
          <p:nvPr/>
        </p:nvSpPr>
        <p:spPr bwMode="auto">
          <a:xfrm>
            <a:off x="7299263" y="127363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0" name="Oval 39"/>
          <p:cNvSpPr>
            <a:spLocks noChangeArrowheads="1"/>
          </p:cNvSpPr>
          <p:nvPr/>
        </p:nvSpPr>
        <p:spPr bwMode="auto">
          <a:xfrm>
            <a:off x="9212731" y="3026238"/>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1" name="Oval 6"/>
          <p:cNvSpPr>
            <a:spLocks noChangeArrowheads="1"/>
          </p:cNvSpPr>
          <p:nvPr/>
        </p:nvSpPr>
        <p:spPr bwMode="auto">
          <a:xfrm>
            <a:off x="8187753"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2" name="Oval 6"/>
          <p:cNvSpPr>
            <a:spLocks noChangeArrowheads="1"/>
          </p:cNvSpPr>
          <p:nvPr/>
        </p:nvSpPr>
        <p:spPr bwMode="auto">
          <a:xfrm>
            <a:off x="7052294"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3" name="Oval 6"/>
          <p:cNvSpPr>
            <a:spLocks noChangeArrowheads="1"/>
          </p:cNvSpPr>
          <p:nvPr/>
        </p:nvSpPr>
        <p:spPr bwMode="auto">
          <a:xfrm>
            <a:off x="6528049"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4" name="Oval 7"/>
          <p:cNvSpPr>
            <a:spLocks noChangeArrowheads="1"/>
          </p:cNvSpPr>
          <p:nvPr/>
        </p:nvSpPr>
        <p:spPr bwMode="auto">
          <a:xfrm>
            <a:off x="7957269"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5" name="Oval 39"/>
          <p:cNvSpPr>
            <a:spLocks noChangeArrowheads="1"/>
          </p:cNvSpPr>
          <p:nvPr/>
        </p:nvSpPr>
        <p:spPr bwMode="auto">
          <a:xfrm>
            <a:off x="7669386" y="6317981"/>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6" name="Oval 8"/>
          <p:cNvSpPr>
            <a:spLocks noChangeArrowheads="1"/>
          </p:cNvSpPr>
          <p:nvPr/>
        </p:nvSpPr>
        <p:spPr bwMode="auto">
          <a:xfrm>
            <a:off x="7344494"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7" name="Oval 6"/>
          <p:cNvSpPr>
            <a:spLocks noChangeArrowheads="1"/>
          </p:cNvSpPr>
          <p:nvPr/>
        </p:nvSpPr>
        <p:spPr bwMode="auto">
          <a:xfrm>
            <a:off x="7822915"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9" name="Content Placeholder 2"/>
          <p:cNvSpPr>
            <a:spLocks noGrp="1"/>
          </p:cNvSpPr>
          <p:nvPr>
            <p:ph idx="1"/>
          </p:nvPr>
        </p:nvSpPr>
        <p:spPr>
          <a:xfrm>
            <a:off x="2362200" y="1733551"/>
            <a:ext cx="4669904" cy="4657725"/>
          </a:xfrm>
        </p:spPr>
        <p:txBody>
          <a:bodyPr/>
          <a:lstStyle/>
          <a:p>
            <a:r>
              <a:rPr lang="en-AU" sz="3000" dirty="0">
                <a:latin typeface="Calibri" panose="020F0502020204030204" pitchFamily="34" charset="0"/>
              </a:rPr>
              <a:t>Markers are rigidly attached to bones</a:t>
            </a:r>
          </a:p>
          <a:p>
            <a:endParaRPr lang="en-AU" sz="3000" dirty="0">
              <a:latin typeface="Calibri" panose="020F0502020204030204" pitchFamily="34" charset="0"/>
            </a:endParaRPr>
          </a:p>
          <a:p>
            <a:r>
              <a:rPr lang="en-AU" sz="3000" dirty="0">
                <a:latin typeface="Calibri" panose="020F0502020204030204" pitchFamily="34" charset="0"/>
              </a:rPr>
              <a:t>Bone can change length</a:t>
            </a:r>
          </a:p>
        </p:txBody>
      </p:sp>
      <p:sp>
        <p:nvSpPr>
          <p:cNvPr id="33" name="Oval 8"/>
          <p:cNvSpPr>
            <a:spLocks noChangeArrowheads="1"/>
          </p:cNvSpPr>
          <p:nvPr/>
        </p:nvSpPr>
        <p:spPr bwMode="auto">
          <a:xfrm>
            <a:off x="7669386" y="5843711"/>
            <a:ext cx="190500" cy="190500"/>
          </a:xfrm>
          <a:prstGeom prst="ellipse">
            <a:avLst/>
          </a:prstGeom>
          <a:solidFill>
            <a:srgbClr val="0070C0">
              <a:alpha val="24000"/>
            </a:srgbClr>
          </a:solidFill>
          <a:ln w="12700">
            <a:solidFill>
              <a:schemeClr val="tx1">
                <a:alpha val="24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4" name="Oval 6"/>
          <p:cNvSpPr>
            <a:spLocks noChangeArrowheads="1"/>
          </p:cNvSpPr>
          <p:nvPr/>
        </p:nvSpPr>
        <p:spPr bwMode="auto">
          <a:xfrm>
            <a:off x="8147807" y="4774475"/>
            <a:ext cx="190500" cy="190500"/>
          </a:xfrm>
          <a:prstGeom prst="ellipse">
            <a:avLst/>
          </a:prstGeom>
          <a:solidFill>
            <a:srgbClr val="0070C0">
              <a:alpha val="50000"/>
            </a:srgbClr>
          </a:solidFill>
          <a:ln w="12700">
            <a:solidFill>
              <a:schemeClr val="tx1">
                <a:alpha val="23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0" name="Title 1"/>
          <p:cNvSpPr txBox="1">
            <a:spLocks/>
          </p:cNvSpPr>
          <p:nvPr/>
        </p:nvSpPr>
        <p:spPr>
          <a:xfrm>
            <a:off x="605672" y="397707"/>
            <a:ext cx="7373939" cy="4572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AU" sz="4000">
                <a:solidFill>
                  <a:srgbClr val="E73440"/>
                </a:solidFill>
                <a:latin typeface="Calibri" panose="020F0502020204030204" pitchFamily="34" charset="0"/>
              </a:rPr>
              <a:t>Direct Kinematics (DK)</a:t>
            </a:r>
            <a:endParaRPr lang="en-AU" sz="4000" dirty="0">
              <a:solidFill>
                <a:srgbClr val="E73440"/>
              </a:solidFill>
              <a:latin typeface="Calibri" panose="020F0502020204030204" pitchFamily="34" charset="0"/>
            </a:endParaRPr>
          </a:p>
        </p:txBody>
      </p:sp>
      <p:sp>
        <p:nvSpPr>
          <p:cNvPr id="37" name="TextBox 36"/>
          <p:cNvSpPr txBox="1"/>
          <p:nvPr/>
        </p:nvSpPr>
        <p:spPr>
          <a:xfrm>
            <a:off x="9849812" y="5485736"/>
            <a:ext cx="2150675" cy="923330"/>
          </a:xfrm>
          <a:prstGeom prst="rect">
            <a:avLst/>
          </a:prstGeom>
          <a:noFill/>
        </p:spPr>
        <p:txBody>
          <a:bodyPr wrap="square" rtlCol="0">
            <a:spAutoFit/>
          </a:bodyPr>
          <a:lstStyle/>
          <a:p>
            <a:r>
              <a:rPr lang="en-AU" dirty="0">
                <a:latin typeface="Calibri" panose="020F0502020204030204" pitchFamily="34" charset="0"/>
              </a:rPr>
              <a:t>Davis, 1988</a:t>
            </a:r>
          </a:p>
          <a:p>
            <a:r>
              <a:rPr lang="en-AU" dirty="0" err="1">
                <a:latin typeface="Calibri" panose="020F0502020204030204" pitchFamily="34" charset="0"/>
              </a:rPr>
              <a:t>Kadaba</a:t>
            </a:r>
            <a:r>
              <a:rPr lang="en-AU" dirty="0">
                <a:latin typeface="Calibri" panose="020F0502020204030204" pitchFamily="34" charset="0"/>
              </a:rPr>
              <a:t> et al., 1989</a:t>
            </a:r>
          </a:p>
          <a:p>
            <a:r>
              <a:rPr lang="en-AU" dirty="0" err="1">
                <a:latin typeface="Calibri" panose="020F0502020204030204" pitchFamily="34" charset="0"/>
              </a:rPr>
              <a:t>Kadaba</a:t>
            </a:r>
            <a:r>
              <a:rPr lang="en-AU" dirty="0">
                <a:latin typeface="Calibri" panose="020F0502020204030204" pitchFamily="34" charset="0"/>
              </a:rPr>
              <a:t> et al., 1990</a:t>
            </a:r>
          </a:p>
        </p:txBody>
      </p:sp>
    </p:spTree>
    <p:extLst>
      <p:ext uri="{BB962C8B-B14F-4D97-AF65-F5344CB8AC3E}">
        <p14:creationId xmlns:p14="http://schemas.microsoft.com/office/powerpoint/2010/main" val="15576221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val 7"/>
          <p:cNvSpPr>
            <a:spLocks noChangeArrowheads="1"/>
          </p:cNvSpPr>
          <p:nvPr/>
        </p:nvSpPr>
        <p:spPr bwMode="auto">
          <a:xfrm>
            <a:off x="7957269"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2" name="Picture 31"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500065" y="3380506"/>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7"/>
          <p:cNvSpPr>
            <a:spLocks noChangeArrowheads="1"/>
          </p:cNvSpPr>
          <p:nvPr/>
        </p:nvSpPr>
        <p:spPr bwMode="auto">
          <a:xfrm>
            <a:off x="9445565"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1"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6222941"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13" name="Oval 8"/>
          <p:cNvSpPr>
            <a:spLocks noChangeArrowheads="1"/>
          </p:cNvSpPr>
          <p:nvPr/>
        </p:nvSpPr>
        <p:spPr bwMode="auto">
          <a:xfrm>
            <a:off x="8928039"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4" name="Oval 39"/>
          <p:cNvSpPr>
            <a:spLocks noChangeArrowheads="1"/>
          </p:cNvSpPr>
          <p:nvPr/>
        </p:nvSpPr>
        <p:spPr bwMode="auto">
          <a:xfrm>
            <a:off x="7299265" y="1273641"/>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5" name="Oval 39"/>
          <p:cNvSpPr>
            <a:spLocks noChangeArrowheads="1"/>
          </p:cNvSpPr>
          <p:nvPr/>
        </p:nvSpPr>
        <p:spPr bwMode="auto">
          <a:xfrm>
            <a:off x="9212731" y="3026239"/>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39"/>
          <p:cNvSpPr>
            <a:spLocks noChangeArrowheads="1"/>
          </p:cNvSpPr>
          <p:nvPr/>
        </p:nvSpPr>
        <p:spPr bwMode="auto">
          <a:xfrm>
            <a:off x="7299263" y="127363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0" name="Oval 39"/>
          <p:cNvSpPr>
            <a:spLocks noChangeArrowheads="1"/>
          </p:cNvSpPr>
          <p:nvPr/>
        </p:nvSpPr>
        <p:spPr bwMode="auto">
          <a:xfrm>
            <a:off x="9212731" y="3026238"/>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1" name="Oval 6"/>
          <p:cNvSpPr>
            <a:spLocks noChangeArrowheads="1"/>
          </p:cNvSpPr>
          <p:nvPr/>
        </p:nvSpPr>
        <p:spPr bwMode="auto">
          <a:xfrm>
            <a:off x="8187753"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2" name="Oval 6"/>
          <p:cNvSpPr>
            <a:spLocks noChangeArrowheads="1"/>
          </p:cNvSpPr>
          <p:nvPr/>
        </p:nvSpPr>
        <p:spPr bwMode="auto">
          <a:xfrm>
            <a:off x="7052294"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3" name="Oval 6"/>
          <p:cNvSpPr>
            <a:spLocks noChangeArrowheads="1"/>
          </p:cNvSpPr>
          <p:nvPr/>
        </p:nvSpPr>
        <p:spPr bwMode="auto">
          <a:xfrm>
            <a:off x="6528049"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5" name="Oval 39"/>
          <p:cNvSpPr>
            <a:spLocks noChangeArrowheads="1"/>
          </p:cNvSpPr>
          <p:nvPr/>
        </p:nvSpPr>
        <p:spPr bwMode="auto">
          <a:xfrm>
            <a:off x="7669386" y="6317981"/>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6" name="Oval 8"/>
          <p:cNvSpPr>
            <a:spLocks noChangeArrowheads="1"/>
          </p:cNvSpPr>
          <p:nvPr/>
        </p:nvSpPr>
        <p:spPr bwMode="auto">
          <a:xfrm>
            <a:off x="7344494"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7" name="Oval 6"/>
          <p:cNvSpPr>
            <a:spLocks noChangeArrowheads="1"/>
          </p:cNvSpPr>
          <p:nvPr/>
        </p:nvSpPr>
        <p:spPr bwMode="auto">
          <a:xfrm>
            <a:off x="7822915"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8" name="Content Placeholder 2"/>
          <p:cNvSpPr>
            <a:spLocks noGrp="1"/>
          </p:cNvSpPr>
          <p:nvPr>
            <p:ph idx="1"/>
          </p:nvPr>
        </p:nvSpPr>
        <p:spPr>
          <a:xfrm>
            <a:off x="2362200" y="1733551"/>
            <a:ext cx="4669904" cy="4657725"/>
          </a:xfrm>
        </p:spPr>
        <p:txBody>
          <a:bodyPr/>
          <a:lstStyle/>
          <a:p>
            <a:r>
              <a:rPr lang="en-AU" sz="3000" dirty="0">
                <a:latin typeface="Calibri" panose="020F0502020204030204" pitchFamily="34" charset="0"/>
              </a:rPr>
              <a:t>Markers are rigidly attached to bones</a:t>
            </a:r>
          </a:p>
          <a:p>
            <a:endParaRPr lang="en-AU" sz="3000" dirty="0">
              <a:latin typeface="Calibri" panose="020F0502020204030204" pitchFamily="34" charset="0"/>
            </a:endParaRPr>
          </a:p>
          <a:p>
            <a:r>
              <a:rPr lang="en-AU" sz="3000" dirty="0">
                <a:latin typeface="Calibri" panose="020F0502020204030204" pitchFamily="34" charset="0"/>
              </a:rPr>
              <a:t>Bone can change length</a:t>
            </a:r>
          </a:p>
          <a:p>
            <a:endParaRPr lang="en-AU" sz="3000" dirty="0">
              <a:latin typeface="Calibri" panose="020F0502020204030204" pitchFamily="34" charset="0"/>
            </a:endParaRPr>
          </a:p>
          <a:p>
            <a:r>
              <a:rPr lang="en-AU" sz="3000" dirty="0">
                <a:latin typeface="Calibri" panose="020F0502020204030204" pitchFamily="34" charset="0"/>
              </a:rPr>
              <a:t>Joints can fly apart</a:t>
            </a:r>
          </a:p>
        </p:txBody>
      </p:sp>
      <p:sp>
        <p:nvSpPr>
          <p:cNvPr id="33" name="Title 1"/>
          <p:cNvSpPr txBox="1">
            <a:spLocks/>
          </p:cNvSpPr>
          <p:nvPr/>
        </p:nvSpPr>
        <p:spPr>
          <a:xfrm>
            <a:off x="605672" y="397707"/>
            <a:ext cx="7373939" cy="4572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AU" sz="4000">
                <a:solidFill>
                  <a:srgbClr val="E73440"/>
                </a:solidFill>
                <a:latin typeface="Calibri" panose="020F0502020204030204" pitchFamily="34" charset="0"/>
              </a:rPr>
              <a:t>Direct Kinematics (DK)</a:t>
            </a:r>
            <a:endParaRPr lang="en-AU" sz="4000" dirty="0">
              <a:solidFill>
                <a:srgbClr val="E73440"/>
              </a:solidFill>
              <a:latin typeface="Calibri" panose="020F0502020204030204" pitchFamily="34" charset="0"/>
            </a:endParaRPr>
          </a:p>
        </p:txBody>
      </p:sp>
      <p:sp>
        <p:nvSpPr>
          <p:cNvPr id="35" name="TextBox 34"/>
          <p:cNvSpPr txBox="1"/>
          <p:nvPr/>
        </p:nvSpPr>
        <p:spPr>
          <a:xfrm>
            <a:off x="9849812" y="5485736"/>
            <a:ext cx="2150675" cy="923330"/>
          </a:xfrm>
          <a:prstGeom prst="rect">
            <a:avLst/>
          </a:prstGeom>
          <a:noFill/>
        </p:spPr>
        <p:txBody>
          <a:bodyPr wrap="square" rtlCol="0">
            <a:spAutoFit/>
          </a:bodyPr>
          <a:lstStyle/>
          <a:p>
            <a:r>
              <a:rPr lang="en-AU" dirty="0">
                <a:latin typeface="Calibri" panose="020F0502020204030204" pitchFamily="34" charset="0"/>
              </a:rPr>
              <a:t>Davis, 1988</a:t>
            </a:r>
          </a:p>
          <a:p>
            <a:r>
              <a:rPr lang="en-AU" dirty="0" err="1">
                <a:latin typeface="Calibri" panose="020F0502020204030204" pitchFamily="34" charset="0"/>
              </a:rPr>
              <a:t>Kadaba</a:t>
            </a:r>
            <a:r>
              <a:rPr lang="en-AU" dirty="0">
                <a:latin typeface="Calibri" panose="020F0502020204030204" pitchFamily="34" charset="0"/>
              </a:rPr>
              <a:t> et al., 1989</a:t>
            </a:r>
          </a:p>
          <a:p>
            <a:r>
              <a:rPr lang="en-AU" dirty="0" err="1">
                <a:latin typeface="Calibri" panose="020F0502020204030204" pitchFamily="34" charset="0"/>
              </a:rPr>
              <a:t>Kadaba</a:t>
            </a:r>
            <a:r>
              <a:rPr lang="en-AU" dirty="0">
                <a:latin typeface="Calibri" panose="020F0502020204030204" pitchFamily="34" charset="0"/>
              </a:rPr>
              <a:t> et al., 1990</a:t>
            </a:r>
          </a:p>
        </p:txBody>
      </p:sp>
    </p:spTree>
    <p:extLst>
      <p:ext uri="{BB962C8B-B14F-4D97-AF65-F5344CB8AC3E}">
        <p14:creationId xmlns:p14="http://schemas.microsoft.com/office/powerpoint/2010/main" val="12141372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MSK modeling</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57</a:t>
            </a:fld>
            <a:endParaRPr lang="de-AT" dirty="0"/>
          </a:p>
        </p:txBody>
      </p:sp>
      <p:sp>
        <p:nvSpPr>
          <p:cNvPr id="5" name="Flowchart: Process 4"/>
          <p:cNvSpPr/>
          <p:nvPr/>
        </p:nvSpPr>
        <p:spPr bwMode="auto">
          <a:xfrm>
            <a:off x="2648280" y="1131507"/>
            <a:ext cx="2479944"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bg1"/>
                </a:solidFill>
                <a:latin typeface="Calibri" panose="020F0502020204030204" pitchFamily="34" charset="0"/>
              </a:rPr>
              <a:t>Static calibration trial</a:t>
            </a:r>
          </a:p>
        </p:txBody>
      </p:sp>
      <p:sp>
        <p:nvSpPr>
          <p:cNvPr id="6" name="Flowchart: Process 5"/>
          <p:cNvSpPr/>
          <p:nvPr/>
        </p:nvSpPr>
        <p:spPr bwMode="auto">
          <a:xfrm>
            <a:off x="2576272" y="2586725"/>
            <a:ext cx="2623960"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a:spcBef>
                <a:spcPct val="20000"/>
              </a:spcBef>
            </a:pPr>
            <a:r>
              <a:rPr lang="en-AU" b="1" dirty="0">
                <a:solidFill>
                  <a:schemeClr val="bg1"/>
                </a:solidFill>
                <a:latin typeface="Calibri" panose="020F0502020204030204" pitchFamily="34" charset="0"/>
              </a:rPr>
              <a:t>Scaled anatomical model</a:t>
            </a:r>
          </a:p>
        </p:txBody>
      </p:sp>
      <p:sp>
        <p:nvSpPr>
          <p:cNvPr id="7" name="Flowchart: Process 6"/>
          <p:cNvSpPr/>
          <p:nvPr/>
        </p:nvSpPr>
        <p:spPr bwMode="auto">
          <a:xfrm>
            <a:off x="2648280" y="3314333"/>
            <a:ext cx="2479944"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bg1"/>
                </a:solidFill>
                <a:latin typeface="Calibri" panose="020F0502020204030204" pitchFamily="34" charset="0"/>
              </a:rPr>
              <a:t>Dynamic walking trials</a:t>
            </a:r>
          </a:p>
        </p:txBody>
      </p:sp>
      <p:sp>
        <p:nvSpPr>
          <p:cNvPr id="8" name="Flowchart: Process 7"/>
          <p:cNvSpPr/>
          <p:nvPr/>
        </p:nvSpPr>
        <p:spPr bwMode="auto">
          <a:xfrm>
            <a:off x="2823968" y="4045076"/>
            <a:ext cx="2128568"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bg1"/>
                </a:solidFill>
                <a:latin typeface="Calibri" panose="020F0502020204030204" pitchFamily="34" charset="0"/>
              </a:rPr>
              <a:t>Inverse Kinematics</a:t>
            </a:r>
          </a:p>
        </p:txBody>
      </p:sp>
      <p:sp>
        <p:nvSpPr>
          <p:cNvPr id="9" name="Flowchart: Process 8"/>
          <p:cNvSpPr/>
          <p:nvPr/>
        </p:nvSpPr>
        <p:spPr bwMode="auto">
          <a:xfrm>
            <a:off x="2952148" y="4743781"/>
            <a:ext cx="1872208"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bg1"/>
                </a:solidFill>
                <a:latin typeface="Calibri" panose="020F0502020204030204" pitchFamily="34" charset="0"/>
              </a:rPr>
              <a:t>Inverse Dynamics</a:t>
            </a:r>
          </a:p>
        </p:txBody>
      </p:sp>
      <p:sp>
        <p:nvSpPr>
          <p:cNvPr id="10" name="Flowchart: Process 9"/>
          <p:cNvSpPr/>
          <p:nvPr/>
        </p:nvSpPr>
        <p:spPr bwMode="auto">
          <a:xfrm>
            <a:off x="5560272" y="4045076"/>
            <a:ext cx="1584176" cy="360040"/>
          </a:xfrm>
          <a:prstGeom prst="flowChartProcess">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tx1"/>
                </a:solidFill>
                <a:latin typeface="Calibri" panose="020F0502020204030204" pitchFamily="34" charset="0"/>
              </a:rPr>
              <a:t>Joint angles</a:t>
            </a:r>
          </a:p>
        </p:txBody>
      </p:sp>
      <p:sp>
        <p:nvSpPr>
          <p:cNvPr id="11" name="Flowchart: Process 10"/>
          <p:cNvSpPr/>
          <p:nvPr/>
        </p:nvSpPr>
        <p:spPr bwMode="auto">
          <a:xfrm>
            <a:off x="5560272" y="4728148"/>
            <a:ext cx="1728192" cy="391307"/>
          </a:xfrm>
          <a:prstGeom prst="flowChartProcess">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defTabSz="914377" fontAlgn="base">
              <a:spcBef>
                <a:spcPct val="20000"/>
              </a:spcBef>
              <a:spcAft>
                <a:spcPct val="0"/>
              </a:spcAft>
            </a:pPr>
            <a:r>
              <a:rPr lang="en-AU" b="1" dirty="0">
                <a:solidFill>
                  <a:schemeClr val="tx1"/>
                </a:solidFill>
                <a:latin typeface="Calibri" panose="020F0502020204030204" pitchFamily="34" charset="0"/>
              </a:rPr>
              <a:t>Joint moments</a:t>
            </a:r>
          </a:p>
        </p:txBody>
      </p:sp>
      <p:cxnSp>
        <p:nvCxnSpPr>
          <p:cNvPr id="12" name="Straight Arrow Connector 11"/>
          <p:cNvCxnSpPr>
            <a:stCxn id="5" idx="2"/>
          </p:cNvCxnSpPr>
          <p:nvPr/>
        </p:nvCxnSpPr>
        <p:spPr bwMode="auto">
          <a:xfrm>
            <a:off x="3888252" y="1491547"/>
            <a:ext cx="0" cy="36004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a:stCxn id="6" idx="2"/>
            <a:endCxn id="7" idx="0"/>
          </p:cNvCxnSpPr>
          <p:nvPr/>
        </p:nvCxnSpPr>
        <p:spPr bwMode="auto">
          <a:xfrm>
            <a:off x="3888252" y="2946766"/>
            <a:ext cx="0" cy="367569"/>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p:cNvCxnSpPr>
            <a:stCxn id="7" idx="2"/>
            <a:endCxn id="8" idx="0"/>
          </p:cNvCxnSpPr>
          <p:nvPr/>
        </p:nvCxnSpPr>
        <p:spPr bwMode="auto">
          <a:xfrm>
            <a:off x="3888252" y="3674374"/>
            <a:ext cx="0" cy="37070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a:stCxn id="8" idx="2"/>
            <a:endCxn id="9" idx="0"/>
          </p:cNvCxnSpPr>
          <p:nvPr/>
        </p:nvCxnSpPr>
        <p:spPr bwMode="auto">
          <a:xfrm>
            <a:off x="3888252" y="4405116"/>
            <a:ext cx="0" cy="33866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6" name="Straight Arrow Connector 15"/>
          <p:cNvCxnSpPr>
            <a:stCxn id="8" idx="3"/>
            <a:endCxn id="10" idx="1"/>
          </p:cNvCxnSpPr>
          <p:nvPr/>
        </p:nvCxnSpPr>
        <p:spPr bwMode="auto">
          <a:xfrm>
            <a:off x="4952536" y="4225096"/>
            <a:ext cx="607736"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a:stCxn id="9" idx="3"/>
            <a:endCxn id="11" idx="1"/>
          </p:cNvCxnSpPr>
          <p:nvPr/>
        </p:nvCxnSpPr>
        <p:spPr bwMode="auto">
          <a:xfrm>
            <a:off x="4824357" y="4923801"/>
            <a:ext cx="735916"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8" name="Flowchart: Process 17"/>
          <p:cNvSpPr/>
          <p:nvPr/>
        </p:nvSpPr>
        <p:spPr bwMode="auto">
          <a:xfrm>
            <a:off x="3296352" y="1859116"/>
            <a:ext cx="1183800"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a:spcBef>
                <a:spcPct val="20000"/>
              </a:spcBef>
            </a:pPr>
            <a:r>
              <a:rPr lang="en-AU" b="1" dirty="0">
                <a:solidFill>
                  <a:schemeClr val="bg1"/>
                </a:solidFill>
                <a:latin typeface="Calibri" panose="020F0502020204030204" pitchFamily="34" charset="0"/>
              </a:rPr>
              <a:t>Scaling</a:t>
            </a:r>
          </a:p>
        </p:txBody>
      </p:sp>
      <p:cxnSp>
        <p:nvCxnSpPr>
          <p:cNvPr id="19" name="Straight Arrow Connector 18"/>
          <p:cNvCxnSpPr>
            <a:endCxn id="6" idx="0"/>
          </p:cNvCxnSpPr>
          <p:nvPr/>
        </p:nvCxnSpPr>
        <p:spPr bwMode="auto">
          <a:xfrm>
            <a:off x="3888252" y="2211627"/>
            <a:ext cx="0" cy="375099"/>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20" name="TextBox 19"/>
          <p:cNvSpPr txBox="1"/>
          <p:nvPr/>
        </p:nvSpPr>
        <p:spPr>
          <a:xfrm>
            <a:off x="8944648" y="6156298"/>
            <a:ext cx="1811771" cy="369332"/>
          </a:xfrm>
          <a:prstGeom prst="rect">
            <a:avLst/>
          </a:prstGeom>
          <a:noFill/>
        </p:spPr>
        <p:txBody>
          <a:bodyPr wrap="square" rtlCol="0">
            <a:spAutoFit/>
          </a:bodyPr>
          <a:lstStyle/>
          <a:p>
            <a:r>
              <a:rPr lang="en-AU" dirty="0" err="1">
                <a:latin typeface="Calibri" panose="020F0502020204030204" pitchFamily="34" charset="0"/>
              </a:rPr>
              <a:t>Delp</a:t>
            </a:r>
            <a:r>
              <a:rPr lang="en-AU" dirty="0">
                <a:latin typeface="Calibri" panose="020F0502020204030204" pitchFamily="34" charset="0"/>
              </a:rPr>
              <a:t> et al., 2007</a:t>
            </a:r>
          </a:p>
        </p:txBody>
      </p:sp>
      <p:sp>
        <p:nvSpPr>
          <p:cNvPr id="21" name="Flowchart: Process 20"/>
          <p:cNvSpPr/>
          <p:nvPr/>
        </p:nvSpPr>
        <p:spPr bwMode="auto">
          <a:xfrm>
            <a:off x="2576272" y="5751160"/>
            <a:ext cx="2623960"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bg1"/>
                </a:solidFill>
                <a:latin typeface="Calibri" panose="020F0502020204030204" pitchFamily="34" charset="0"/>
              </a:rPr>
              <a:t>Musculoskeletal analyses</a:t>
            </a:r>
          </a:p>
        </p:txBody>
      </p:sp>
      <p:sp>
        <p:nvSpPr>
          <p:cNvPr id="22" name="Flowchart: Process 21"/>
          <p:cNvSpPr/>
          <p:nvPr/>
        </p:nvSpPr>
        <p:spPr bwMode="auto">
          <a:xfrm>
            <a:off x="5560272" y="5373455"/>
            <a:ext cx="2952328" cy="1115451"/>
          </a:xfrm>
          <a:prstGeom prst="flowChartProcess">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defTabSz="914377" fontAlgn="base">
              <a:spcBef>
                <a:spcPct val="20000"/>
              </a:spcBef>
              <a:spcAft>
                <a:spcPct val="0"/>
              </a:spcAft>
            </a:pPr>
            <a:r>
              <a:rPr lang="en-AU" b="1" dirty="0">
                <a:solidFill>
                  <a:schemeClr val="tx1"/>
                </a:solidFill>
                <a:latin typeface="Calibri" panose="020F0502020204030204" pitchFamily="34" charset="0"/>
              </a:rPr>
              <a:t>Muscle moment arms</a:t>
            </a:r>
          </a:p>
          <a:p>
            <a:pPr algn="ctr" defTabSz="914377" fontAlgn="base">
              <a:spcBef>
                <a:spcPct val="20000"/>
              </a:spcBef>
              <a:spcAft>
                <a:spcPct val="0"/>
              </a:spcAft>
            </a:pPr>
            <a:r>
              <a:rPr lang="en-AU" b="1" dirty="0">
                <a:solidFill>
                  <a:schemeClr val="tx1"/>
                </a:solidFill>
                <a:latin typeface="Calibri" panose="020F0502020204030204" pitchFamily="34" charset="0"/>
              </a:rPr>
              <a:t>Muscle-tendon lengths</a:t>
            </a:r>
          </a:p>
          <a:p>
            <a:pPr algn="ctr" defTabSz="914377" fontAlgn="base">
              <a:spcBef>
                <a:spcPct val="20000"/>
              </a:spcBef>
              <a:spcAft>
                <a:spcPct val="0"/>
              </a:spcAft>
            </a:pPr>
            <a:r>
              <a:rPr lang="en-AU" b="1" dirty="0">
                <a:solidFill>
                  <a:schemeClr val="tx1"/>
                </a:solidFill>
                <a:latin typeface="Calibri" panose="020F0502020204030204" pitchFamily="34" charset="0"/>
              </a:rPr>
              <a:t>Muscle forces, </a:t>
            </a:r>
            <a:r>
              <a:rPr lang="en-AU" b="1" dirty="0" err="1">
                <a:solidFill>
                  <a:schemeClr val="tx1"/>
                </a:solidFill>
                <a:latin typeface="Calibri" panose="020F0502020204030204" pitchFamily="34" charset="0"/>
              </a:rPr>
              <a:t>etc</a:t>
            </a:r>
            <a:endParaRPr lang="en-AU" b="1" dirty="0">
              <a:solidFill>
                <a:schemeClr val="tx1"/>
              </a:solidFill>
              <a:latin typeface="Calibri" panose="020F0502020204030204" pitchFamily="34" charset="0"/>
            </a:endParaRPr>
          </a:p>
        </p:txBody>
      </p:sp>
      <p:cxnSp>
        <p:nvCxnSpPr>
          <p:cNvPr id="23" name="Straight Arrow Connector 22"/>
          <p:cNvCxnSpPr>
            <a:stCxn id="21" idx="3"/>
            <a:endCxn id="22" idx="1"/>
          </p:cNvCxnSpPr>
          <p:nvPr/>
        </p:nvCxnSpPr>
        <p:spPr bwMode="auto">
          <a:xfrm>
            <a:off x="5200232" y="5931180"/>
            <a:ext cx="360040"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4" name="Straight Arrow Connector 23"/>
          <p:cNvCxnSpPr>
            <a:stCxn id="9" idx="2"/>
            <a:endCxn id="21" idx="0"/>
          </p:cNvCxnSpPr>
          <p:nvPr/>
        </p:nvCxnSpPr>
        <p:spPr bwMode="auto">
          <a:xfrm>
            <a:off x="3888252" y="5103821"/>
            <a:ext cx="0" cy="647339"/>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pic>
        <p:nvPicPr>
          <p:cNvPr id="29" name="Picture 28"/>
          <p:cNvPicPr>
            <a:picLocks noChangeAspect="1"/>
          </p:cNvPicPr>
          <p:nvPr/>
        </p:nvPicPr>
        <p:blipFill>
          <a:blip r:embed="rId2"/>
          <a:stretch>
            <a:fillRect/>
          </a:stretch>
        </p:blipFill>
        <p:spPr>
          <a:xfrm flipH="1">
            <a:off x="8960483" y="1287321"/>
            <a:ext cx="2608107" cy="4377528"/>
          </a:xfrm>
          <a:prstGeom prst="rect">
            <a:avLst/>
          </a:prstGeom>
        </p:spPr>
      </p:pic>
    </p:spTree>
    <p:extLst>
      <p:ext uri="{BB962C8B-B14F-4D97-AF65-F5344CB8AC3E}">
        <p14:creationId xmlns:p14="http://schemas.microsoft.com/office/powerpoint/2010/main" val="2939354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294967295"/>
          </p:nvPr>
        </p:nvSpPr>
        <p:spPr/>
        <p:txBody>
          <a:bodyPr/>
          <a:lstStyle/>
          <a:p>
            <a:pPr>
              <a:defRPr/>
            </a:pPr>
            <a:endParaRPr lang="en-AU" dirty="0"/>
          </a:p>
        </p:txBody>
      </p:sp>
      <p:sp>
        <p:nvSpPr>
          <p:cNvPr id="5" name="Oval 4"/>
          <p:cNvSpPr>
            <a:spLocks noChangeArrowheads="1"/>
          </p:cNvSpPr>
          <p:nvPr/>
        </p:nvSpPr>
        <p:spPr bwMode="auto">
          <a:xfrm>
            <a:off x="8690879" y="2838915"/>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6" name="Oval 7"/>
          <p:cNvSpPr>
            <a:spLocks noChangeArrowheads="1"/>
          </p:cNvSpPr>
          <p:nvPr/>
        </p:nvSpPr>
        <p:spPr bwMode="auto">
          <a:xfrm>
            <a:off x="7489687" y="5818123"/>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7" name="Picture 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046206" y="2956689"/>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5468254"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Oval 8"/>
          <p:cNvSpPr>
            <a:spLocks noChangeArrowheads="1"/>
          </p:cNvSpPr>
          <p:nvPr/>
        </p:nvSpPr>
        <p:spPr bwMode="auto">
          <a:xfrm>
            <a:off x="8173354" y="3177582"/>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3" name="Oval 8"/>
          <p:cNvSpPr>
            <a:spLocks noChangeArrowheads="1"/>
          </p:cNvSpPr>
          <p:nvPr/>
        </p:nvSpPr>
        <p:spPr bwMode="auto">
          <a:xfrm>
            <a:off x="6876911" y="5818123"/>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4" name="Oval 6"/>
          <p:cNvSpPr>
            <a:spLocks noChangeArrowheads="1"/>
          </p:cNvSpPr>
          <p:nvPr/>
        </p:nvSpPr>
        <p:spPr bwMode="auto">
          <a:xfrm>
            <a:off x="7355334" y="4748887"/>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7" name="Oval 6"/>
          <p:cNvSpPr>
            <a:spLocks noChangeArrowheads="1"/>
          </p:cNvSpPr>
          <p:nvPr/>
        </p:nvSpPr>
        <p:spPr bwMode="auto">
          <a:xfrm>
            <a:off x="7433067" y="2736347"/>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8" name="Oval 6"/>
          <p:cNvSpPr>
            <a:spLocks noChangeArrowheads="1"/>
          </p:cNvSpPr>
          <p:nvPr/>
        </p:nvSpPr>
        <p:spPr bwMode="auto">
          <a:xfrm>
            <a:off x="6297607" y="944571"/>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6"/>
          <p:cNvSpPr>
            <a:spLocks noChangeArrowheads="1"/>
          </p:cNvSpPr>
          <p:nvPr/>
        </p:nvSpPr>
        <p:spPr bwMode="auto">
          <a:xfrm>
            <a:off x="5773363" y="764705"/>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1" name="Oval 20"/>
          <p:cNvSpPr/>
          <p:nvPr/>
        </p:nvSpPr>
        <p:spPr bwMode="auto">
          <a:xfrm>
            <a:off x="3152094" y="6159030"/>
            <a:ext cx="213325" cy="213325"/>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2" name="TextBox 21"/>
          <p:cNvSpPr txBox="1">
            <a:spLocks noChangeArrowheads="1"/>
          </p:cNvSpPr>
          <p:nvPr/>
        </p:nvSpPr>
        <p:spPr bwMode="auto">
          <a:xfrm>
            <a:off x="3325920" y="5805265"/>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23" name="Oval 22"/>
          <p:cNvSpPr/>
          <p:nvPr/>
        </p:nvSpPr>
        <p:spPr bwMode="auto">
          <a:xfrm>
            <a:off x="3143672" y="5886344"/>
            <a:ext cx="213325" cy="213325"/>
          </a:xfrm>
          <a:prstGeom prst="ellipse">
            <a:avLst/>
          </a:prstGeom>
          <a:solidFill>
            <a:srgbClr val="0070C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4" name="Title 1"/>
          <p:cNvSpPr txBox="1">
            <a:spLocks/>
          </p:cNvSpPr>
          <p:nvPr/>
        </p:nvSpPr>
        <p:spPr>
          <a:xfrm>
            <a:off x="720001" y="345600"/>
            <a:ext cx="8099124" cy="100799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US" sz="3200" dirty="0">
                <a:solidFill>
                  <a:srgbClr val="E73440"/>
                </a:solidFill>
              </a:rPr>
              <a:t>Inverse kinematics (IK)</a:t>
            </a:r>
            <a:endParaRPr lang="de-AT" sz="3200" dirty="0">
              <a:solidFill>
                <a:srgbClr val="E73440"/>
              </a:solidFill>
            </a:endParaRPr>
          </a:p>
        </p:txBody>
      </p:sp>
    </p:spTree>
    <p:extLst>
      <p:ext uri="{BB962C8B-B14F-4D97-AF65-F5344CB8AC3E}">
        <p14:creationId xmlns:p14="http://schemas.microsoft.com/office/powerpoint/2010/main" val="2734339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3" grpId="0" animBg="1"/>
      <p:bldP spid="14" grpId="0" animBg="1"/>
      <p:bldP spid="17" grpId="0" animBg="1"/>
      <p:bldP spid="18" grpId="0" animBg="1"/>
      <p:bldP spid="19" grpId="0" animBg="1"/>
      <p:bldP spid="21" grpId="0" animBg="1"/>
      <p:bldP spid="22" grpId="0"/>
      <p:bldP spid="2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val 8"/>
          <p:cNvSpPr>
            <a:spLocks noChangeArrowheads="1"/>
          </p:cNvSpPr>
          <p:nvPr/>
        </p:nvSpPr>
        <p:spPr bwMode="auto">
          <a:xfrm>
            <a:off x="7489687" y="5818913"/>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ln>
                <a:solidFill>
                  <a:schemeClr val="tx1"/>
                </a:solidFill>
              </a:ln>
              <a:solidFill>
                <a:srgbClr val="000000"/>
              </a:solidFill>
            </a:endParaRPr>
          </a:p>
        </p:txBody>
      </p:sp>
      <p:pic>
        <p:nvPicPr>
          <p:cNvPr id="35" name="Picture 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046206" y="2956689"/>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7" name="Oval 6"/>
          <p:cNvSpPr>
            <a:spLocks noChangeArrowheads="1"/>
          </p:cNvSpPr>
          <p:nvPr/>
        </p:nvSpPr>
        <p:spPr bwMode="auto">
          <a:xfrm>
            <a:off x="8690879" y="2838915"/>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8"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5468254"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Oval 8"/>
          <p:cNvSpPr>
            <a:spLocks noChangeArrowheads="1"/>
          </p:cNvSpPr>
          <p:nvPr/>
        </p:nvSpPr>
        <p:spPr bwMode="auto">
          <a:xfrm>
            <a:off x="8173354" y="3177582"/>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3" name="Oval 8"/>
          <p:cNvSpPr>
            <a:spLocks noChangeArrowheads="1"/>
          </p:cNvSpPr>
          <p:nvPr/>
        </p:nvSpPr>
        <p:spPr bwMode="auto">
          <a:xfrm>
            <a:off x="6876911" y="5818123"/>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ln>
                <a:solidFill>
                  <a:schemeClr val="tx1"/>
                </a:solidFill>
              </a:ln>
              <a:solidFill>
                <a:srgbClr val="000000"/>
              </a:solidFill>
            </a:endParaRPr>
          </a:p>
        </p:txBody>
      </p:sp>
      <p:sp>
        <p:nvSpPr>
          <p:cNvPr id="14" name="Oval 6"/>
          <p:cNvSpPr>
            <a:spLocks noChangeArrowheads="1"/>
          </p:cNvSpPr>
          <p:nvPr/>
        </p:nvSpPr>
        <p:spPr bwMode="auto">
          <a:xfrm>
            <a:off x="7355334" y="4748887"/>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ln>
                <a:solidFill>
                  <a:schemeClr val="tx1"/>
                </a:solidFill>
              </a:ln>
              <a:solidFill>
                <a:srgbClr val="000000"/>
              </a:solidFill>
            </a:endParaRPr>
          </a:p>
        </p:txBody>
      </p:sp>
      <p:sp>
        <p:nvSpPr>
          <p:cNvPr id="17" name="Oval 6"/>
          <p:cNvSpPr>
            <a:spLocks noChangeArrowheads="1"/>
          </p:cNvSpPr>
          <p:nvPr/>
        </p:nvSpPr>
        <p:spPr bwMode="auto">
          <a:xfrm>
            <a:off x="7433067" y="2736347"/>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8" name="Oval 6"/>
          <p:cNvSpPr>
            <a:spLocks noChangeArrowheads="1"/>
          </p:cNvSpPr>
          <p:nvPr/>
        </p:nvSpPr>
        <p:spPr bwMode="auto">
          <a:xfrm>
            <a:off x="6297607" y="944571"/>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6"/>
          <p:cNvSpPr>
            <a:spLocks noChangeArrowheads="1"/>
          </p:cNvSpPr>
          <p:nvPr/>
        </p:nvSpPr>
        <p:spPr bwMode="auto">
          <a:xfrm>
            <a:off x="5773363" y="764705"/>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0" name="Oval 7"/>
          <p:cNvSpPr>
            <a:spLocks noChangeArrowheads="1"/>
          </p:cNvSpPr>
          <p:nvPr/>
        </p:nvSpPr>
        <p:spPr bwMode="auto">
          <a:xfrm>
            <a:off x="7202583"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2" name="Oval 8"/>
          <p:cNvSpPr>
            <a:spLocks noChangeArrowheads="1"/>
          </p:cNvSpPr>
          <p:nvPr/>
        </p:nvSpPr>
        <p:spPr bwMode="auto">
          <a:xfrm>
            <a:off x="6589807"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3" name="Oval 6"/>
          <p:cNvSpPr>
            <a:spLocks noChangeArrowheads="1"/>
          </p:cNvSpPr>
          <p:nvPr/>
        </p:nvSpPr>
        <p:spPr bwMode="auto">
          <a:xfrm>
            <a:off x="7068230"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1" name="Oval 30"/>
          <p:cNvSpPr/>
          <p:nvPr/>
        </p:nvSpPr>
        <p:spPr bwMode="auto">
          <a:xfrm>
            <a:off x="3152094" y="6159030"/>
            <a:ext cx="213325" cy="213325"/>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2" name="TextBox 31"/>
          <p:cNvSpPr txBox="1">
            <a:spLocks noChangeArrowheads="1"/>
          </p:cNvSpPr>
          <p:nvPr/>
        </p:nvSpPr>
        <p:spPr bwMode="auto">
          <a:xfrm>
            <a:off x="3325920" y="5805265"/>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33" name="Oval 32"/>
          <p:cNvSpPr/>
          <p:nvPr/>
        </p:nvSpPr>
        <p:spPr bwMode="auto">
          <a:xfrm>
            <a:off x="3143672" y="5886344"/>
            <a:ext cx="213325" cy="213325"/>
          </a:xfrm>
          <a:prstGeom prst="ellipse">
            <a:avLst/>
          </a:prstGeom>
          <a:solidFill>
            <a:srgbClr val="0070C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1" name="Title 1"/>
          <p:cNvSpPr txBox="1">
            <a:spLocks/>
          </p:cNvSpPr>
          <p:nvPr/>
        </p:nvSpPr>
        <p:spPr>
          <a:xfrm>
            <a:off x="720001" y="345600"/>
            <a:ext cx="8099124" cy="100799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US" sz="3200" dirty="0">
                <a:solidFill>
                  <a:srgbClr val="E73440"/>
                </a:solidFill>
              </a:rPr>
              <a:t>Inverse kinematics (IK)</a:t>
            </a:r>
            <a:endParaRPr lang="de-AT" sz="3200" dirty="0">
              <a:solidFill>
                <a:srgbClr val="E73440"/>
              </a:solidFill>
            </a:endParaRPr>
          </a:p>
        </p:txBody>
      </p:sp>
    </p:spTree>
    <p:extLst>
      <p:ext uri="{BB962C8B-B14F-4D97-AF65-F5344CB8AC3E}">
        <p14:creationId xmlns:p14="http://schemas.microsoft.com/office/powerpoint/2010/main" val="2430216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6</a:t>
            </a:fld>
            <a:endParaRPr lang="de-AT" dirty="0"/>
          </a:p>
        </p:txBody>
      </p:sp>
      <p:pic>
        <p:nvPicPr>
          <p:cNvPr id="7" name="Picture 6">
            <a:extLst>
              <a:ext uri="{FF2B5EF4-FFF2-40B4-BE49-F238E27FC236}">
                <a16:creationId xmlns:a16="http://schemas.microsoft.com/office/drawing/2014/main" id="{8763A03F-FB6A-4E95-971D-86BECF7BD341}"/>
              </a:ext>
            </a:extLst>
          </p:cNvPr>
          <p:cNvPicPr>
            <a:picLocks noChangeAspect="1"/>
          </p:cNvPicPr>
          <p:nvPr/>
        </p:nvPicPr>
        <p:blipFill rotWithShape="1">
          <a:blip r:embed="rId3"/>
          <a:srcRect b="32506"/>
          <a:stretch/>
        </p:blipFill>
        <p:spPr>
          <a:xfrm>
            <a:off x="451082" y="3649610"/>
            <a:ext cx="5037622" cy="2537212"/>
          </a:xfrm>
          <a:prstGeom prst="rect">
            <a:avLst/>
          </a:prstGeom>
        </p:spPr>
      </p:pic>
      <p:pic>
        <p:nvPicPr>
          <p:cNvPr id="8" name="Picture 7">
            <a:extLst>
              <a:ext uri="{FF2B5EF4-FFF2-40B4-BE49-F238E27FC236}">
                <a16:creationId xmlns:a16="http://schemas.microsoft.com/office/drawing/2014/main" id="{DB59A266-0C9D-4075-82AE-FB544BA59E02}"/>
              </a:ext>
            </a:extLst>
          </p:cNvPr>
          <p:cNvPicPr>
            <a:picLocks noChangeAspect="1"/>
          </p:cNvPicPr>
          <p:nvPr/>
        </p:nvPicPr>
        <p:blipFill>
          <a:blip r:embed="rId4"/>
          <a:stretch>
            <a:fillRect/>
          </a:stretch>
        </p:blipFill>
        <p:spPr>
          <a:xfrm>
            <a:off x="6505524" y="1371938"/>
            <a:ext cx="5306278" cy="4287191"/>
          </a:xfrm>
          <a:prstGeom prst="rect">
            <a:avLst/>
          </a:prstGeom>
        </p:spPr>
      </p:pic>
      <p:sp>
        <p:nvSpPr>
          <p:cNvPr id="9" name="Rectangle 8">
            <a:extLst>
              <a:ext uri="{FF2B5EF4-FFF2-40B4-BE49-F238E27FC236}">
                <a16:creationId xmlns:a16="http://schemas.microsoft.com/office/drawing/2014/main" id="{2D706619-E415-47CD-A3B0-04AE126F7C58}"/>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Why do we care?</a:t>
            </a:r>
            <a:endParaRPr lang="LID4096" sz="1400" dirty="0"/>
          </a:p>
        </p:txBody>
      </p:sp>
      <p:pic>
        <p:nvPicPr>
          <p:cNvPr id="10" name="Picture 2" descr="Dr.-Ing. Peter Westerhoff – Technologie Scout – WOM World of ...">
            <a:extLst>
              <a:ext uri="{FF2B5EF4-FFF2-40B4-BE49-F238E27FC236}">
                <a16:creationId xmlns:a16="http://schemas.microsoft.com/office/drawing/2014/main" id="{C2A8EDE6-0C9E-460D-BF48-6C06E78360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082" y="290411"/>
            <a:ext cx="868206" cy="86820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jwi.charite.de/fileadmin/user_upload/microsites/m_cc09/jwi/Mitarbeiter/JWI/Bergmann_Georg-297x337.png">
            <a:extLst>
              <a:ext uri="{FF2B5EF4-FFF2-40B4-BE49-F238E27FC236}">
                <a16:creationId xmlns:a16="http://schemas.microsoft.com/office/drawing/2014/main" id="{13F7BAF8-6E9B-48C1-BEB2-B848054939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7319" y="290412"/>
            <a:ext cx="766762" cy="87003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43576FC-D0B9-4261-9E4D-4ACEEE7418FC}"/>
              </a:ext>
            </a:extLst>
          </p:cNvPr>
          <p:cNvPicPr>
            <a:picLocks noChangeAspect="1"/>
          </p:cNvPicPr>
          <p:nvPr/>
        </p:nvPicPr>
        <p:blipFill>
          <a:blip r:embed="rId7"/>
          <a:stretch>
            <a:fillRect/>
          </a:stretch>
        </p:blipFill>
        <p:spPr>
          <a:xfrm>
            <a:off x="451082" y="1306202"/>
            <a:ext cx="5037622" cy="2209332"/>
          </a:xfrm>
          <a:prstGeom prst="rect">
            <a:avLst/>
          </a:prstGeom>
        </p:spPr>
      </p:pic>
    </p:spTree>
    <p:extLst>
      <p:ext uri="{BB962C8B-B14F-4D97-AF65-F5344CB8AC3E}">
        <p14:creationId xmlns:p14="http://schemas.microsoft.com/office/powerpoint/2010/main" val="32890732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5468253" y="565529"/>
            <a:ext cx="3868107" cy="5730756"/>
            <a:chOff x="3944253" y="565528"/>
            <a:chExt cx="3868107" cy="5730756"/>
          </a:xfrm>
        </p:grpSpPr>
        <p:pic>
          <p:nvPicPr>
            <p:cNvPr id="44" name="Picture 43"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5522205" y="2956687"/>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4"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3944253"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Flowchart: Alternate Process 45"/>
            <p:cNvSpPr/>
            <p:nvPr/>
          </p:nvSpPr>
          <p:spPr bwMode="auto">
            <a:xfrm>
              <a:off x="4033337" y="565528"/>
              <a:ext cx="3779023" cy="5730756"/>
            </a:xfrm>
            <a:prstGeom prst="flowChartAlternateProcess">
              <a:avLst/>
            </a:prstGeom>
            <a:solidFill>
              <a:schemeClr val="bg1">
                <a:alpha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fontAlgn="base">
                <a:spcBef>
                  <a:spcPct val="20000"/>
                </a:spcBef>
                <a:spcAft>
                  <a:spcPct val="0"/>
                </a:spcAft>
                <a:buFontTx/>
                <a:buChar char="•"/>
              </a:pPr>
              <a:endParaRPr lang="en-AU" sz="1500">
                <a:latin typeface="Arial" charset="0"/>
              </a:endParaRPr>
            </a:p>
          </p:txBody>
        </p:sp>
      </p:grpSp>
      <p:sp>
        <p:nvSpPr>
          <p:cNvPr id="47" name="Oval 8"/>
          <p:cNvSpPr>
            <a:spLocks noChangeArrowheads="1"/>
          </p:cNvSpPr>
          <p:nvPr/>
        </p:nvSpPr>
        <p:spPr bwMode="auto">
          <a:xfrm>
            <a:off x="7302255" y="6074109"/>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ln>
                <a:solidFill>
                  <a:schemeClr val="tx1"/>
                </a:solidFill>
              </a:ln>
              <a:solidFill>
                <a:srgbClr val="000000"/>
              </a:solidFill>
            </a:endParaRPr>
          </a:p>
        </p:txBody>
      </p:sp>
      <p:pic>
        <p:nvPicPr>
          <p:cNvPr id="25" name="Picture 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6845769" y="3257757"/>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Oval 32"/>
          <p:cNvSpPr>
            <a:spLocks noChangeArrowheads="1"/>
          </p:cNvSpPr>
          <p:nvPr/>
        </p:nvSpPr>
        <p:spPr bwMode="auto">
          <a:xfrm rot="617006">
            <a:off x="8441371" y="3126215"/>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28"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992535">
            <a:off x="5468254" y="1381747"/>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7" name="Oval 6"/>
          <p:cNvSpPr>
            <a:spLocks noChangeArrowheads="1"/>
          </p:cNvSpPr>
          <p:nvPr/>
        </p:nvSpPr>
        <p:spPr bwMode="auto">
          <a:xfrm>
            <a:off x="8690879"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9" name="Oval 8"/>
          <p:cNvSpPr>
            <a:spLocks noChangeArrowheads="1"/>
          </p:cNvSpPr>
          <p:nvPr/>
        </p:nvSpPr>
        <p:spPr bwMode="auto">
          <a:xfrm>
            <a:off x="8173354"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8" name="Oval 6"/>
          <p:cNvSpPr>
            <a:spLocks noChangeArrowheads="1"/>
          </p:cNvSpPr>
          <p:nvPr/>
        </p:nvSpPr>
        <p:spPr bwMode="auto">
          <a:xfrm>
            <a:off x="6297607"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6"/>
          <p:cNvSpPr>
            <a:spLocks noChangeArrowheads="1"/>
          </p:cNvSpPr>
          <p:nvPr/>
        </p:nvSpPr>
        <p:spPr bwMode="auto">
          <a:xfrm>
            <a:off x="5773363"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0" name="Oval 7"/>
          <p:cNvSpPr>
            <a:spLocks noChangeArrowheads="1"/>
          </p:cNvSpPr>
          <p:nvPr/>
        </p:nvSpPr>
        <p:spPr bwMode="auto">
          <a:xfrm>
            <a:off x="7202583"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2" name="Oval 8"/>
          <p:cNvSpPr>
            <a:spLocks noChangeArrowheads="1"/>
          </p:cNvSpPr>
          <p:nvPr/>
        </p:nvSpPr>
        <p:spPr bwMode="auto">
          <a:xfrm>
            <a:off x="6589807"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3" name="Oval 6"/>
          <p:cNvSpPr>
            <a:spLocks noChangeArrowheads="1"/>
          </p:cNvSpPr>
          <p:nvPr/>
        </p:nvSpPr>
        <p:spPr bwMode="auto">
          <a:xfrm>
            <a:off x="7068230"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6" name="Oval 8"/>
          <p:cNvSpPr>
            <a:spLocks noChangeArrowheads="1"/>
          </p:cNvSpPr>
          <p:nvPr/>
        </p:nvSpPr>
        <p:spPr bwMode="auto">
          <a:xfrm>
            <a:off x="6689481" y="6073319"/>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7" name="Oval 6"/>
          <p:cNvSpPr>
            <a:spLocks noChangeArrowheads="1"/>
          </p:cNvSpPr>
          <p:nvPr/>
        </p:nvSpPr>
        <p:spPr bwMode="auto">
          <a:xfrm>
            <a:off x="7167903" y="5004083"/>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grpSp>
        <p:nvGrpSpPr>
          <p:cNvPr id="2" name="Group 1"/>
          <p:cNvGrpSpPr/>
          <p:nvPr/>
        </p:nvGrpSpPr>
        <p:grpSpPr>
          <a:xfrm rot="617006">
            <a:off x="5793773" y="767244"/>
            <a:ext cx="2590491" cy="2603377"/>
            <a:chOff x="4401762" y="917104"/>
            <a:chExt cx="2590491" cy="2603377"/>
          </a:xfrm>
        </p:grpSpPr>
        <p:sp>
          <p:nvSpPr>
            <p:cNvPr id="29" name="Oval 28"/>
            <p:cNvSpPr>
              <a:spLocks noChangeArrowheads="1"/>
            </p:cNvSpPr>
            <p:nvPr/>
          </p:nvSpPr>
          <p:spPr bwMode="auto">
            <a:xfrm>
              <a:off x="6801753" y="3329981"/>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0" name="Oval 6"/>
            <p:cNvSpPr>
              <a:spLocks noChangeArrowheads="1"/>
            </p:cNvSpPr>
            <p:nvPr/>
          </p:nvSpPr>
          <p:spPr bwMode="auto">
            <a:xfrm>
              <a:off x="6061466" y="2888746"/>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1" name="Oval 6"/>
            <p:cNvSpPr>
              <a:spLocks noChangeArrowheads="1"/>
            </p:cNvSpPr>
            <p:nvPr/>
          </p:nvSpPr>
          <p:spPr bwMode="auto">
            <a:xfrm>
              <a:off x="4926007" y="1096971"/>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2" name="Oval 6"/>
            <p:cNvSpPr>
              <a:spLocks noChangeArrowheads="1"/>
            </p:cNvSpPr>
            <p:nvPr/>
          </p:nvSpPr>
          <p:spPr bwMode="auto">
            <a:xfrm>
              <a:off x="4401762" y="917104"/>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grpSp>
      <p:sp>
        <p:nvSpPr>
          <p:cNvPr id="17" name="Oval 6"/>
          <p:cNvSpPr>
            <a:spLocks noChangeArrowheads="1"/>
          </p:cNvSpPr>
          <p:nvPr/>
        </p:nvSpPr>
        <p:spPr bwMode="auto">
          <a:xfrm>
            <a:off x="7433067"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4" name="Oval 33"/>
          <p:cNvSpPr/>
          <p:nvPr/>
        </p:nvSpPr>
        <p:spPr bwMode="auto">
          <a:xfrm>
            <a:off x="3152094" y="6159030"/>
            <a:ext cx="213325" cy="213325"/>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5" name="TextBox 34"/>
          <p:cNvSpPr txBox="1">
            <a:spLocks noChangeArrowheads="1"/>
          </p:cNvSpPr>
          <p:nvPr/>
        </p:nvSpPr>
        <p:spPr bwMode="auto">
          <a:xfrm>
            <a:off x="3325920" y="5805265"/>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36" name="Oval 35"/>
          <p:cNvSpPr/>
          <p:nvPr/>
        </p:nvSpPr>
        <p:spPr bwMode="auto">
          <a:xfrm>
            <a:off x="3143672" y="5886344"/>
            <a:ext cx="213325" cy="213325"/>
          </a:xfrm>
          <a:prstGeom prst="ellipse">
            <a:avLst/>
          </a:prstGeom>
          <a:solidFill>
            <a:srgbClr val="0070C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8" name="Content Placeholder 2"/>
          <p:cNvSpPr>
            <a:spLocks noGrp="1"/>
          </p:cNvSpPr>
          <p:nvPr>
            <p:ph idx="1"/>
          </p:nvPr>
        </p:nvSpPr>
        <p:spPr>
          <a:xfrm>
            <a:off x="960436" y="1932188"/>
            <a:ext cx="5033971" cy="3898379"/>
          </a:xfrm>
        </p:spPr>
        <p:txBody>
          <a:bodyPr/>
          <a:lstStyle/>
          <a:p>
            <a:r>
              <a:rPr lang="en-AU" sz="3000" dirty="0">
                <a:latin typeface="Calibri" panose="020F0502020204030204" pitchFamily="34" charset="0"/>
              </a:rPr>
              <a:t>Markers are NOT rigidly attached to bones</a:t>
            </a:r>
          </a:p>
          <a:p>
            <a:endParaRPr lang="en-AU" dirty="0">
              <a:latin typeface="Calibri" panose="020F0502020204030204" pitchFamily="34" charset="0"/>
            </a:endParaRPr>
          </a:p>
          <a:p>
            <a:r>
              <a:rPr lang="en-AU" sz="3000" dirty="0">
                <a:latin typeface="Calibri" panose="020F0502020204030204" pitchFamily="34" charset="0"/>
              </a:rPr>
              <a:t>Fixed bone length</a:t>
            </a:r>
          </a:p>
          <a:p>
            <a:endParaRPr lang="en-AU" dirty="0">
              <a:latin typeface="Calibri" panose="020F0502020204030204" pitchFamily="34" charset="0"/>
            </a:endParaRPr>
          </a:p>
          <a:p>
            <a:r>
              <a:rPr lang="en-AU" sz="3000" dirty="0">
                <a:latin typeface="Calibri" panose="020F0502020204030204" pitchFamily="34" charset="0"/>
              </a:rPr>
              <a:t>Constrained joint movements</a:t>
            </a:r>
          </a:p>
        </p:txBody>
      </p:sp>
      <p:sp>
        <p:nvSpPr>
          <p:cNvPr id="38" name="Title 1"/>
          <p:cNvSpPr txBox="1">
            <a:spLocks/>
          </p:cNvSpPr>
          <p:nvPr/>
        </p:nvSpPr>
        <p:spPr>
          <a:xfrm>
            <a:off x="720001" y="345600"/>
            <a:ext cx="8099124" cy="100799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US" sz="3200" dirty="0">
                <a:solidFill>
                  <a:srgbClr val="E73440"/>
                </a:solidFill>
              </a:rPr>
              <a:t>Inverse kinematics (IK)</a:t>
            </a:r>
            <a:endParaRPr lang="de-AT" sz="3200" dirty="0">
              <a:solidFill>
                <a:srgbClr val="E73440"/>
              </a:solidFill>
            </a:endParaRPr>
          </a:p>
        </p:txBody>
      </p:sp>
    </p:spTree>
    <p:extLst>
      <p:ext uri="{BB962C8B-B14F-4D97-AF65-F5344CB8AC3E}">
        <p14:creationId xmlns:p14="http://schemas.microsoft.com/office/powerpoint/2010/main" val="511517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(IK with wrong weights)</a:t>
            </a:r>
          </a:p>
        </p:txBody>
      </p:sp>
      <p:sp>
        <p:nvSpPr>
          <p:cNvPr id="4" name="Slide Number Placeholder 3"/>
          <p:cNvSpPr>
            <a:spLocks noGrp="1"/>
          </p:cNvSpPr>
          <p:nvPr>
            <p:ph type="sldNum" sz="quarter" idx="4"/>
          </p:nvPr>
        </p:nvSpPr>
        <p:spPr/>
        <p:txBody>
          <a:bodyPr/>
          <a:lstStyle/>
          <a:p>
            <a:fld id="{C35489C1-6B33-4937-9006-E5F93C9ADEC8}" type="slidenum">
              <a:rPr lang="de-AT" smtClean="0"/>
              <a:pPr/>
              <a:t>61</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63CED55-CE1E-4544-8890-9E6BCAEE8923}"/>
              </a:ext>
            </a:extLst>
          </p:cNvPr>
          <p:cNvSpPr/>
          <p:nvPr/>
        </p:nvSpPr>
        <p:spPr>
          <a:xfrm>
            <a:off x="863066" y="3559129"/>
            <a:ext cx="8477990" cy="369332"/>
          </a:xfrm>
          <a:prstGeom prst="rect">
            <a:avLst/>
          </a:prstGeom>
        </p:spPr>
        <p:txBody>
          <a:bodyPr wrap="square">
            <a:spAutoFit/>
          </a:bodyPr>
          <a:lstStyle/>
          <a:p>
            <a:r>
              <a:rPr lang="en-GB" dirty="0"/>
              <a:t>.\ExampleData\Bone_deformities\simulations\P01\pre\</a:t>
            </a:r>
            <a:r>
              <a:rPr lang="en-GB" b="1" dirty="0"/>
              <a:t>dynamic04_l</a:t>
            </a:r>
          </a:p>
        </p:txBody>
      </p:sp>
    </p:spTree>
    <p:extLst>
      <p:ext uri="{BB962C8B-B14F-4D97-AF65-F5344CB8AC3E}">
        <p14:creationId xmlns:p14="http://schemas.microsoft.com/office/powerpoint/2010/main" val="2727374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654093"/>
            <a:ext cx="10859983" cy="669435"/>
          </a:xfrm>
        </p:spPr>
        <p:txBody>
          <a:bodyPr>
            <a:normAutofit/>
          </a:bodyPr>
          <a:lstStyle/>
          <a:p>
            <a:r>
              <a:rPr lang="en-GB" sz="3200" dirty="0"/>
              <a:t>Time to practice (IK with wrong weights )</a:t>
            </a:r>
          </a:p>
        </p:txBody>
      </p:sp>
      <p:sp>
        <p:nvSpPr>
          <p:cNvPr id="4" name="Slide Number Placeholder 3"/>
          <p:cNvSpPr>
            <a:spLocks noGrp="1"/>
          </p:cNvSpPr>
          <p:nvPr>
            <p:ph type="sldNum" sz="quarter" idx="4"/>
          </p:nvPr>
        </p:nvSpPr>
        <p:spPr/>
        <p:txBody>
          <a:bodyPr/>
          <a:lstStyle/>
          <a:p>
            <a:fld id="{C35489C1-6B33-4937-9006-E5F93C9ADEC8}" type="slidenum">
              <a:rPr lang="de-AT" smtClean="0"/>
              <a:pPr/>
              <a:t>62</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3" name="Rectangle 2">
            <a:extLst>
              <a:ext uri="{FF2B5EF4-FFF2-40B4-BE49-F238E27FC236}">
                <a16:creationId xmlns:a16="http://schemas.microsoft.com/office/drawing/2014/main" id="{A63CED55-CE1E-4544-8890-9E6BCAEE8923}"/>
              </a:ext>
            </a:extLst>
          </p:cNvPr>
          <p:cNvSpPr/>
          <p:nvPr/>
        </p:nvSpPr>
        <p:spPr>
          <a:xfrm>
            <a:off x="863066" y="1348655"/>
            <a:ext cx="8477990" cy="369332"/>
          </a:xfrm>
          <a:prstGeom prst="rect">
            <a:avLst/>
          </a:prstGeom>
        </p:spPr>
        <p:txBody>
          <a:bodyPr wrap="square">
            <a:spAutoFit/>
          </a:bodyPr>
          <a:lstStyle/>
          <a:p>
            <a:r>
              <a:rPr lang="en-GB" dirty="0"/>
              <a:t>.\ExampleData\Bone_deformities\simulations\P01\pre\Static03</a:t>
            </a:r>
          </a:p>
        </p:txBody>
      </p:sp>
    </p:spTree>
    <p:extLst>
      <p:ext uri="{BB962C8B-B14F-4D97-AF65-F5344CB8AC3E}">
        <p14:creationId xmlns:p14="http://schemas.microsoft.com/office/powerpoint/2010/main" val="24956770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654093"/>
            <a:ext cx="10859983" cy="669435"/>
          </a:xfrm>
        </p:spPr>
        <p:txBody>
          <a:bodyPr>
            <a:normAutofit/>
          </a:bodyPr>
          <a:lstStyle/>
          <a:p>
            <a:r>
              <a:rPr lang="en-GB" sz="3200" dirty="0"/>
              <a:t>Torque (</a:t>
            </a:r>
            <a:r>
              <a:rPr lang="el-GR" sz="3200" dirty="0"/>
              <a:t>τ)/</a:t>
            </a:r>
            <a:r>
              <a:rPr lang="en-GB" sz="3200" dirty="0"/>
              <a:t>Moment (M)</a:t>
            </a:r>
          </a:p>
        </p:txBody>
      </p:sp>
      <p:sp>
        <p:nvSpPr>
          <p:cNvPr id="4" name="Slide Number Placeholder 3"/>
          <p:cNvSpPr>
            <a:spLocks noGrp="1"/>
          </p:cNvSpPr>
          <p:nvPr>
            <p:ph type="sldNum" sz="quarter" idx="4"/>
          </p:nvPr>
        </p:nvSpPr>
        <p:spPr/>
        <p:txBody>
          <a:bodyPr/>
          <a:lstStyle/>
          <a:p>
            <a:fld id="{C35489C1-6B33-4937-9006-E5F93C9ADEC8}" type="slidenum">
              <a:rPr lang="de-AT" smtClean="0"/>
              <a:pPr/>
              <a:t>63</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Rectangle 17">
            <a:extLst>
              <a:ext uri="{FF2B5EF4-FFF2-40B4-BE49-F238E27FC236}">
                <a16:creationId xmlns:a16="http://schemas.microsoft.com/office/drawing/2014/main" id="{E26A87DF-542C-4C1C-98C0-C0BAA540CA04}"/>
              </a:ext>
            </a:extLst>
          </p:cNvPr>
          <p:cNvSpPr txBox="1">
            <a:spLocks noChangeArrowheads="1"/>
          </p:cNvSpPr>
          <p:nvPr/>
        </p:nvSpPr>
        <p:spPr>
          <a:xfrm>
            <a:off x="1919536" y="1412777"/>
            <a:ext cx="8280920" cy="4918075"/>
          </a:xfrm>
          <a:prstGeom prst="rect">
            <a:avLst/>
          </a:prstGeom>
          <a:noFill/>
        </p:spPr>
        <p:txBody>
          <a:bodyPr vert="horz" lIns="92075" tIns="46038" rIns="92075" bIns="4603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The tendency of a load to produce a rotation (not a translation!)</a:t>
            </a:r>
          </a:p>
          <a:p>
            <a:endParaRPr lang="en-US" sz="2400"/>
          </a:p>
          <a:p>
            <a:endParaRPr lang="en-US" sz="2400"/>
          </a:p>
          <a:p>
            <a:endParaRPr lang="en-AU" sz="1400" i="1">
              <a:latin typeface="Times New Roman" pitchFamily="18" charset="0"/>
              <a:cs typeface="Times New Roman" pitchFamily="18" charset="0"/>
            </a:endParaRPr>
          </a:p>
          <a:p>
            <a:endParaRPr lang="en-AU" sz="3600" i="1">
              <a:latin typeface="Times New Roman" pitchFamily="18" charset="0"/>
              <a:cs typeface="Times New Roman" pitchFamily="18" charset="0"/>
            </a:endParaRPr>
          </a:p>
          <a:p>
            <a:r>
              <a:rPr lang="el-GR" sz="3600" i="1">
                <a:latin typeface="Times New Roman" pitchFamily="18" charset="0"/>
                <a:cs typeface="Times New Roman" pitchFamily="18" charset="0"/>
              </a:rPr>
              <a:t>τ</a:t>
            </a:r>
            <a:r>
              <a:rPr lang="en-AU" sz="2400">
                <a:cs typeface="Arial" charset="0"/>
              </a:rPr>
              <a:t> or </a:t>
            </a:r>
            <a:r>
              <a:rPr lang="en-US" sz="2400" i="1">
                <a:latin typeface="Times New Roman" pitchFamily="18" charset="0"/>
              </a:rPr>
              <a:t>M</a:t>
            </a:r>
            <a:r>
              <a:rPr lang="en-US" sz="2400"/>
              <a:t> is the cross product of the  </a:t>
            </a:r>
          </a:p>
          <a:p>
            <a:pPr marL="539750" lvl="1" indent="-360363"/>
            <a:r>
              <a:rPr lang="en-US"/>
              <a:t>Applied force (</a:t>
            </a:r>
            <a:r>
              <a:rPr lang="en-US" i="1">
                <a:latin typeface="Times New Roman" pitchFamily="18" charset="0"/>
              </a:rPr>
              <a:t>F</a:t>
            </a:r>
            <a:r>
              <a:rPr lang="en-US"/>
              <a:t>)</a:t>
            </a:r>
          </a:p>
          <a:p>
            <a:pPr marL="539750" lvl="1" indent="-360363"/>
            <a:r>
              <a:rPr lang="en-US"/>
              <a:t>Moment arm (</a:t>
            </a:r>
            <a:r>
              <a:rPr lang="en-US" i="1">
                <a:latin typeface="Times New Roman" pitchFamily="18" charset="0"/>
              </a:rPr>
              <a:t>r</a:t>
            </a:r>
            <a:r>
              <a:rPr lang="en-US"/>
              <a:t>): shortest distance </a:t>
            </a:r>
            <a:br>
              <a:rPr lang="en-US"/>
            </a:br>
            <a:r>
              <a:rPr lang="en-US"/>
              <a:t>between the line of force and</a:t>
            </a:r>
            <a:br>
              <a:rPr lang="en-US"/>
            </a:br>
            <a:r>
              <a:rPr lang="en-US"/>
              <a:t>the axis of rotation</a:t>
            </a:r>
            <a:endParaRPr lang="en-AU" dirty="0"/>
          </a:p>
        </p:txBody>
      </p:sp>
      <p:sp>
        <p:nvSpPr>
          <p:cNvPr id="8" name="Text Box 18">
            <a:extLst>
              <a:ext uri="{FF2B5EF4-FFF2-40B4-BE49-F238E27FC236}">
                <a16:creationId xmlns:a16="http://schemas.microsoft.com/office/drawing/2014/main" id="{0B9C608B-54A3-428F-A6CD-9237EA10F00A}"/>
              </a:ext>
            </a:extLst>
          </p:cNvPr>
          <p:cNvSpPr txBox="1">
            <a:spLocks noChangeArrowheads="1"/>
          </p:cNvSpPr>
          <p:nvPr/>
        </p:nvSpPr>
        <p:spPr bwMode="auto">
          <a:xfrm>
            <a:off x="4961804" y="2422630"/>
            <a:ext cx="2232248" cy="646331"/>
          </a:xfrm>
          <a:prstGeom prst="rect">
            <a:avLst/>
          </a:prstGeom>
          <a:noFill/>
          <a:ln w="12700">
            <a:noFill/>
            <a:miter lim="800000"/>
            <a:headEnd type="none" w="sm" len="sm"/>
            <a:tailEnd type="none" w="sm" len="sm"/>
          </a:ln>
        </p:spPr>
        <p:txBody>
          <a:bodyPr wrap="square">
            <a:spAutoFit/>
          </a:bodyPr>
          <a:lstStyle/>
          <a:p>
            <a:pPr defTabSz="762000" eaLnBrk="0" hangingPunct="0"/>
            <a:r>
              <a:rPr lang="en-AU" sz="3600" b="1" i="1" dirty="0">
                <a:solidFill>
                  <a:srgbClr val="1F1F1F"/>
                </a:solidFill>
                <a:latin typeface="Times New Roman" pitchFamily="18" charset="0"/>
                <a:sym typeface="Symbol" pitchFamily="18" charset="2"/>
              </a:rPr>
              <a:t>M </a:t>
            </a:r>
            <a:r>
              <a:rPr lang="en-AU" sz="3600" i="1" dirty="0">
                <a:solidFill>
                  <a:srgbClr val="1F1F1F"/>
                </a:solidFill>
                <a:latin typeface="Times New Roman" pitchFamily="18" charset="0"/>
                <a:sym typeface="Symbol" pitchFamily="18" charset="2"/>
              </a:rPr>
              <a:t>= </a:t>
            </a:r>
            <a:r>
              <a:rPr lang="en-AU" sz="3600" b="1" i="1" dirty="0">
                <a:solidFill>
                  <a:srgbClr val="1F1F1F"/>
                </a:solidFill>
                <a:latin typeface="Times New Roman" pitchFamily="18" charset="0"/>
                <a:sym typeface="Symbol" pitchFamily="18" charset="2"/>
              </a:rPr>
              <a:t>F </a:t>
            </a:r>
            <a:r>
              <a:rPr lang="en-AU" sz="3600" b="1" dirty="0">
                <a:solidFill>
                  <a:srgbClr val="1F1F1F"/>
                </a:solidFill>
                <a:latin typeface="Times New Roman" pitchFamily="18" charset="0"/>
                <a:sym typeface="Symbol" pitchFamily="18" charset="2"/>
              </a:rPr>
              <a:t></a:t>
            </a:r>
            <a:r>
              <a:rPr lang="en-AU" sz="3600" i="1" dirty="0">
                <a:solidFill>
                  <a:srgbClr val="1F1F1F"/>
                </a:solidFill>
                <a:latin typeface="Times New Roman" pitchFamily="18" charset="0"/>
                <a:sym typeface="Symbol" pitchFamily="18" charset="2"/>
              </a:rPr>
              <a:t> </a:t>
            </a:r>
            <a:r>
              <a:rPr lang="en-AU" sz="3600" b="1" i="1" dirty="0">
                <a:solidFill>
                  <a:srgbClr val="1F1F1F"/>
                </a:solidFill>
                <a:latin typeface="Times New Roman" pitchFamily="18" charset="0"/>
                <a:sym typeface="Symbol" pitchFamily="18" charset="2"/>
              </a:rPr>
              <a:t>r</a:t>
            </a:r>
            <a:endParaRPr lang="en-AU" sz="3600" i="1" dirty="0">
              <a:solidFill>
                <a:srgbClr val="1F1F1F"/>
              </a:solidFill>
              <a:sym typeface="Symbol" pitchFamily="18" charset="2"/>
            </a:endParaRPr>
          </a:p>
        </p:txBody>
      </p:sp>
      <p:pic>
        <p:nvPicPr>
          <p:cNvPr id="9" name="Picture 8">
            <a:extLst>
              <a:ext uri="{FF2B5EF4-FFF2-40B4-BE49-F238E27FC236}">
                <a16:creationId xmlns:a16="http://schemas.microsoft.com/office/drawing/2014/main" id="{78609565-94EB-4BEE-8D3A-D5116F91D1E1}"/>
              </a:ext>
            </a:extLst>
          </p:cNvPr>
          <p:cNvPicPr>
            <a:picLocks noChangeAspect="1"/>
          </p:cNvPicPr>
          <p:nvPr/>
        </p:nvPicPr>
        <p:blipFill>
          <a:blip r:embed="rId2"/>
          <a:stretch>
            <a:fillRect/>
          </a:stretch>
        </p:blipFill>
        <p:spPr>
          <a:xfrm>
            <a:off x="6907247" y="3260962"/>
            <a:ext cx="3466600" cy="3264382"/>
          </a:xfrm>
          <a:prstGeom prst="rect">
            <a:avLst/>
          </a:prstGeom>
        </p:spPr>
      </p:pic>
    </p:spTree>
    <p:extLst>
      <p:ext uri="{BB962C8B-B14F-4D97-AF65-F5344CB8AC3E}">
        <p14:creationId xmlns:p14="http://schemas.microsoft.com/office/powerpoint/2010/main" val="418705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654093"/>
            <a:ext cx="10859983" cy="669435"/>
          </a:xfrm>
        </p:spPr>
        <p:txBody>
          <a:bodyPr>
            <a:normAutofit/>
          </a:bodyPr>
          <a:lstStyle/>
          <a:p>
            <a:r>
              <a:rPr lang="en-GB" sz="3200" dirty="0"/>
              <a:t>Torque (</a:t>
            </a:r>
            <a:r>
              <a:rPr lang="el-GR" sz="3200" dirty="0"/>
              <a:t>τ)/</a:t>
            </a:r>
            <a:r>
              <a:rPr lang="en-GB" sz="3200" dirty="0"/>
              <a:t>Moment (M)</a:t>
            </a:r>
          </a:p>
        </p:txBody>
      </p:sp>
      <p:sp>
        <p:nvSpPr>
          <p:cNvPr id="4" name="Slide Number Placeholder 3"/>
          <p:cNvSpPr>
            <a:spLocks noGrp="1"/>
          </p:cNvSpPr>
          <p:nvPr>
            <p:ph type="sldNum" sz="quarter" idx="4"/>
          </p:nvPr>
        </p:nvSpPr>
        <p:spPr/>
        <p:txBody>
          <a:bodyPr/>
          <a:lstStyle/>
          <a:p>
            <a:fld id="{C35489C1-6B33-4937-9006-E5F93C9ADEC8}" type="slidenum">
              <a:rPr lang="de-AT" smtClean="0"/>
              <a:pPr/>
              <a:t>64</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 name="Picture 9">
            <a:extLst>
              <a:ext uri="{FF2B5EF4-FFF2-40B4-BE49-F238E27FC236}">
                <a16:creationId xmlns:a16="http://schemas.microsoft.com/office/drawing/2014/main" id="{8C7A3183-C10D-466C-86E5-2F6404F60D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64440" y="1998103"/>
            <a:ext cx="6263119" cy="3921434"/>
          </a:xfrm>
          <a:prstGeom prst="rect">
            <a:avLst/>
          </a:prstGeom>
        </p:spPr>
      </p:pic>
    </p:spTree>
    <p:extLst>
      <p:ext uri="{BB962C8B-B14F-4D97-AF65-F5344CB8AC3E}">
        <p14:creationId xmlns:p14="http://schemas.microsoft.com/office/powerpoint/2010/main" val="38366459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(prepare the GRF files)</a:t>
            </a:r>
          </a:p>
        </p:txBody>
      </p:sp>
      <p:sp>
        <p:nvSpPr>
          <p:cNvPr id="4" name="Slide Number Placeholder 3"/>
          <p:cNvSpPr>
            <a:spLocks noGrp="1"/>
          </p:cNvSpPr>
          <p:nvPr>
            <p:ph type="sldNum" sz="quarter" idx="4"/>
          </p:nvPr>
        </p:nvSpPr>
        <p:spPr/>
        <p:txBody>
          <a:bodyPr/>
          <a:lstStyle/>
          <a:p>
            <a:fld id="{C35489C1-6B33-4937-9006-E5F93C9ADEC8}" type="slidenum">
              <a:rPr lang="de-AT" smtClean="0"/>
              <a:pPr/>
              <a:t>65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63CED55-CE1E-4544-8890-9E6BCAEE8923}"/>
              </a:ext>
            </a:extLst>
          </p:cNvPr>
          <p:cNvSpPr/>
          <p:nvPr/>
        </p:nvSpPr>
        <p:spPr>
          <a:xfrm>
            <a:off x="863066" y="3559129"/>
            <a:ext cx="8477990" cy="369332"/>
          </a:xfrm>
          <a:prstGeom prst="rect">
            <a:avLst/>
          </a:prstGeom>
        </p:spPr>
        <p:txBody>
          <a:bodyPr wrap="square">
            <a:spAutoFit/>
          </a:bodyPr>
          <a:lstStyle/>
          <a:p>
            <a:r>
              <a:rPr lang="en-GB" dirty="0"/>
              <a:t>.\ExampleData\Bone_deformities\simulations\P01\pre\</a:t>
            </a:r>
            <a:r>
              <a:rPr lang="en-GB" b="1" dirty="0"/>
              <a:t>dynamic04_l</a:t>
            </a:r>
          </a:p>
        </p:txBody>
      </p:sp>
    </p:spTree>
    <p:extLst>
      <p:ext uri="{BB962C8B-B14F-4D97-AF65-F5344CB8AC3E}">
        <p14:creationId xmlns:p14="http://schemas.microsoft.com/office/powerpoint/2010/main" val="1390251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912316"/>
            <a:ext cx="10859983" cy="669435"/>
          </a:xfrm>
        </p:spPr>
        <p:txBody>
          <a:bodyPr>
            <a:normAutofit/>
          </a:bodyPr>
          <a:lstStyle/>
          <a:p>
            <a:r>
              <a:rPr lang="en-GB" sz="3200" dirty="0"/>
              <a:t>Questions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66</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Tree>
    <p:extLst>
      <p:ext uri="{BB962C8B-B14F-4D97-AF65-F5344CB8AC3E}">
        <p14:creationId xmlns:p14="http://schemas.microsoft.com/office/powerpoint/2010/main" val="14044476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Muscle </a:t>
            </a:r>
            <a:r>
              <a:rPr lang="de-AT" sz="3200" dirty="0" err="1"/>
              <a:t>forces</a:t>
            </a:r>
            <a:r>
              <a:rPr lang="de-AT" sz="3200" dirty="0"/>
              <a:t> in </a:t>
            </a:r>
            <a:r>
              <a:rPr lang="de-AT" sz="3200" dirty="0" err="1"/>
              <a:t>openSim</a:t>
            </a:r>
            <a:endParaRPr lang="de-AT" sz="3200" dirty="0"/>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en-GB" dirty="0"/>
              <a:t>Garbage in garbage out</a:t>
            </a:r>
          </a:p>
          <a:p>
            <a:pPr marL="380990" indent="-380990">
              <a:lnSpc>
                <a:spcPct val="200000"/>
              </a:lnSpc>
            </a:pPr>
            <a:r>
              <a:rPr lang="en-GB" dirty="0"/>
              <a:t>Check the inputs</a:t>
            </a:r>
          </a:p>
          <a:p>
            <a:pPr marL="380990" indent="-380990">
              <a:lnSpc>
                <a:spcPct val="200000"/>
              </a:lnSpc>
            </a:pPr>
            <a:r>
              <a:rPr lang="en-GB" dirty="0"/>
              <a:t>Moment arm</a:t>
            </a: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67</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Estimation of muscle and joint contact forces</a:t>
            </a:r>
            <a:endParaRPr lang="LID4096" sz="1400" dirty="0"/>
          </a:p>
        </p:txBody>
      </p:sp>
    </p:spTree>
    <p:extLst>
      <p:ext uri="{BB962C8B-B14F-4D97-AF65-F5344CB8AC3E}">
        <p14:creationId xmlns:p14="http://schemas.microsoft.com/office/powerpoint/2010/main" val="14180346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Muscle </a:t>
            </a:r>
            <a:r>
              <a:rPr lang="de-AT" sz="3200" dirty="0" err="1"/>
              <a:t>moment</a:t>
            </a:r>
            <a:r>
              <a:rPr lang="de-AT" sz="3200" dirty="0"/>
              <a:t> </a:t>
            </a:r>
            <a:r>
              <a:rPr lang="de-AT" sz="3200" dirty="0" err="1"/>
              <a:t>arms</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68</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Estimation of muscle and joint contact forces</a:t>
            </a:r>
            <a:endParaRPr lang="LID4096" sz="1400" dirty="0"/>
          </a:p>
        </p:txBody>
      </p:sp>
      <p:pic>
        <p:nvPicPr>
          <p:cNvPr id="8" name="Picture 7">
            <a:extLst>
              <a:ext uri="{FF2B5EF4-FFF2-40B4-BE49-F238E27FC236}">
                <a16:creationId xmlns:a16="http://schemas.microsoft.com/office/drawing/2014/main" id="{DE13AAA1-586C-4E56-98C2-5AA04F644E1E}"/>
              </a:ext>
            </a:extLst>
          </p:cNvPr>
          <p:cNvPicPr>
            <a:picLocks noChangeAspect="1"/>
          </p:cNvPicPr>
          <p:nvPr/>
        </p:nvPicPr>
        <p:blipFill>
          <a:blip r:embed="rId2"/>
          <a:stretch>
            <a:fillRect/>
          </a:stretch>
        </p:blipFill>
        <p:spPr>
          <a:xfrm>
            <a:off x="7985363" y="1967432"/>
            <a:ext cx="3486637" cy="3943900"/>
          </a:xfrm>
          <a:prstGeom prst="rect">
            <a:avLst/>
          </a:prstGeom>
        </p:spPr>
      </p:pic>
    </p:spTree>
    <p:extLst>
      <p:ext uri="{BB962C8B-B14F-4D97-AF65-F5344CB8AC3E}">
        <p14:creationId xmlns:p14="http://schemas.microsoft.com/office/powerpoint/2010/main" val="34167649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Muscle </a:t>
            </a:r>
            <a:r>
              <a:rPr lang="de-AT" sz="3200" dirty="0" err="1"/>
              <a:t>moment</a:t>
            </a:r>
            <a:r>
              <a:rPr lang="de-AT" sz="3200" dirty="0"/>
              <a:t> </a:t>
            </a:r>
            <a:r>
              <a:rPr lang="de-AT" sz="3200" dirty="0" err="1"/>
              <a:t>arms</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69</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Estimation of muscle and joint contact forces</a:t>
            </a:r>
            <a:endParaRPr lang="LID4096" sz="1400" dirty="0"/>
          </a:p>
        </p:txBody>
      </p:sp>
      <p:pic>
        <p:nvPicPr>
          <p:cNvPr id="8" name="Picture 7">
            <a:extLst>
              <a:ext uri="{FF2B5EF4-FFF2-40B4-BE49-F238E27FC236}">
                <a16:creationId xmlns:a16="http://schemas.microsoft.com/office/drawing/2014/main" id="{DE13AAA1-586C-4E56-98C2-5AA04F644E1E}"/>
              </a:ext>
            </a:extLst>
          </p:cNvPr>
          <p:cNvPicPr>
            <a:picLocks noChangeAspect="1"/>
          </p:cNvPicPr>
          <p:nvPr/>
        </p:nvPicPr>
        <p:blipFill>
          <a:blip r:embed="rId2"/>
          <a:stretch>
            <a:fillRect/>
          </a:stretch>
        </p:blipFill>
        <p:spPr>
          <a:xfrm>
            <a:off x="7985363" y="1967432"/>
            <a:ext cx="3486637" cy="3943900"/>
          </a:xfrm>
          <a:prstGeom prst="rect">
            <a:avLst/>
          </a:prstGeom>
        </p:spPr>
      </p:pic>
    </p:spTree>
    <p:extLst>
      <p:ext uri="{BB962C8B-B14F-4D97-AF65-F5344CB8AC3E}">
        <p14:creationId xmlns:p14="http://schemas.microsoft.com/office/powerpoint/2010/main" val="3850225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7</a:t>
            </a:fld>
            <a:endParaRPr lang="de-AT" dirty="0"/>
          </a:p>
        </p:txBody>
      </p:sp>
      <p:sp>
        <p:nvSpPr>
          <p:cNvPr id="7" name="Title 1">
            <a:extLst>
              <a:ext uri="{FF2B5EF4-FFF2-40B4-BE49-F238E27FC236}">
                <a16:creationId xmlns:a16="http://schemas.microsoft.com/office/drawing/2014/main" id="{B86B3127-56E2-4095-9849-99D46D1CF51D}"/>
              </a:ext>
            </a:extLst>
          </p:cNvPr>
          <p:cNvSpPr>
            <a:spLocks noGrp="1"/>
          </p:cNvSpPr>
          <p:nvPr>
            <p:ph type="title"/>
          </p:nvPr>
        </p:nvSpPr>
        <p:spPr>
          <a:xfrm>
            <a:off x="288077" y="732645"/>
            <a:ext cx="8099124" cy="1007997"/>
          </a:xfrm>
        </p:spPr>
        <p:txBody>
          <a:bodyPr/>
          <a:lstStyle/>
          <a:p>
            <a:r>
              <a:rPr lang="de-AT" sz="3200" dirty="0"/>
              <a:t>Main </a:t>
            </a:r>
            <a:r>
              <a:rPr lang="de-AT" sz="3200" dirty="0" err="1"/>
              <a:t>problems</a:t>
            </a:r>
            <a:r>
              <a:rPr lang="de-AT" sz="3200" dirty="0"/>
              <a:t> </a:t>
            </a:r>
            <a:r>
              <a:rPr lang="de-AT" sz="3200" dirty="0" err="1"/>
              <a:t>with</a:t>
            </a:r>
            <a:r>
              <a:rPr lang="de-AT" sz="3200" dirty="0"/>
              <a:t> in-vivo </a:t>
            </a:r>
            <a:r>
              <a:rPr lang="de-AT" sz="3200" dirty="0" err="1"/>
              <a:t>measurements</a:t>
            </a:r>
            <a:endParaRPr lang="de-AT" sz="3200" dirty="0"/>
          </a:p>
        </p:txBody>
      </p:sp>
      <p:sp>
        <p:nvSpPr>
          <p:cNvPr id="8" name="Text Placeholder 2">
            <a:extLst>
              <a:ext uri="{FF2B5EF4-FFF2-40B4-BE49-F238E27FC236}">
                <a16:creationId xmlns:a16="http://schemas.microsoft.com/office/drawing/2014/main" id="{B16939E0-5FD5-4F1A-B332-4C3060DB0EEC}"/>
              </a:ext>
            </a:extLst>
          </p:cNvPr>
          <p:cNvSpPr>
            <a:spLocks noGrp="1"/>
          </p:cNvSpPr>
          <p:nvPr>
            <p:ph type="body" sz="quarter" idx="10"/>
          </p:nvPr>
        </p:nvSpPr>
        <p:spPr>
          <a:xfrm>
            <a:off x="1020934" y="1740643"/>
            <a:ext cx="7366266" cy="4036044"/>
          </a:xfrm>
        </p:spPr>
        <p:txBody>
          <a:bodyPr/>
          <a:lstStyle/>
          <a:p>
            <a:pPr marL="380990" indent="-380990">
              <a:lnSpc>
                <a:spcPct val="200000"/>
              </a:lnSpc>
            </a:pPr>
            <a:r>
              <a:rPr lang="en-GB" dirty="0"/>
              <a:t>Invasive</a:t>
            </a:r>
          </a:p>
          <a:p>
            <a:pPr marL="380990" indent="-380990">
              <a:lnSpc>
                <a:spcPct val="200000"/>
              </a:lnSpc>
            </a:pPr>
            <a:r>
              <a:rPr lang="en-GB" dirty="0"/>
              <a:t>Cannot measure more than one muscle group</a:t>
            </a:r>
          </a:p>
          <a:p>
            <a:pPr marL="380990" indent="-380990">
              <a:lnSpc>
                <a:spcPct val="200000"/>
              </a:lnSpc>
            </a:pPr>
            <a:r>
              <a:rPr lang="en-GB" dirty="0"/>
              <a:t>May alter individuals movement patters</a:t>
            </a:r>
          </a:p>
          <a:p>
            <a:pPr marL="0" indent="0">
              <a:lnSpc>
                <a:spcPct val="200000"/>
              </a:lnSpc>
              <a:buNone/>
            </a:pPr>
            <a:endParaRPr lang="en-GB" dirty="0"/>
          </a:p>
        </p:txBody>
      </p:sp>
      <p:sp>
        <p:nvSpPr>
          <p:cNvPr id="9" name="Rectangle 8">
            <a:extLst>
              <a:ext uri="{FF2B5EF4-FFF2-40B4-BE49-F238E27FC236}">
                <a16:creationId xmlns:a16="http://schemas.microsoft.com/office/drawing/2014/main" id="{5F4E4C49-F0C7-4E9D-848D-F4E3CA55217D}"/>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Why do we care?</a:t>
            </a:r>
            <a:endParaRPr lang="LID4096" sz="1400" dirty="0"/>
          </a:p>
        </p:txBody>
      </p:sp>
    </p:spTree>
    <p:extLst>
      <p:ext uri="{BB962C8B-B14F-4D97-AF65-F5344CB8AC3E}">
        <p14:creationId xmlns:p14="http://schemas.microsoft.com/office/powerpoint/2010/main" val="23587859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Theroy</a:t>
            </a:r>
            <a:r>
              <a:rPr lang="de-AT" sz="3200" dirty="0"/>
              <a:t> </a:t>
            </a:r>
            <a:r>
              <a:rPr lang="de-AT" sz="3200" dirty="0" err="1"/>
              <a:t>muscle</a:t>
            </a:r>
            <a:r>
              <a:rPr lang="de-AT" sz="3200" dirty="0"/>
              <a:t> and </a:t>
            </a:r>
            <a:r>
              <a:rPr lang="de-AT" sz="3200" dirty="0" err="1"/>
              <a:t>static</a:t>
            </a:r>
            <a:r>
              <a:rPr lang="de-AT" sz="3200" dirty="0"/>
              <a:t> </a:t>
            </a:r>
            <a:r>
              <a:rPr lang="de-AT" sz="3200" dirty="0" err="1"/>
              <a:t>opt</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70</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Estimation of muscle and joint contact forces</a:t>
            </a:r>
            <a:endParaRPr lang="LID4096" sz="1400" dirty="0"/>
          </a:p>
        </p:txBody>
      </p:sp>
      <p:pic>
        <p:nvPicPr>
          <p:cNvPr id="8" name="Picture 7">
            <a:extLst>
              <a:ext uri="{FF2B5EF4-FFF2-40B4-BE49-F238E27FC236}">
                <a16:creationId xmlns:a16="http://schemas.microsoft.com/office/drawing/2014/main" id="{DE13AAA1-586C-4E56-98C2-5AA04F644E1E}"/>
              </a:ext>
            </a:extLst>
          </p:cNvPr>
          <p:cNvPicPr>
            <a:picLocks noChangeAspect="1"/>
          </p:cNvPicPr>
          <p:nvPr/>
        </p:nvPicPr>
        <p:blipFill>
          <a:blip r:embed="rId2"/>
          <a:stretch>
            <a:fillRect/>
          </a:stretch>
        </p:blipFill>
        <p:spPr>
          <a:xfrm>
            <a:off x="7985363" y="1967432"/>
            <a:ext cx="3486637" cy="3943900"/>
          </a:xfrm>
          <a:prstGeom prst="rect">
            <a:avLst/>
          </a:prstGeom>
        </p:spPr>
      </p:pic>
    </p:spTree>
    <p:extLst>
      <p:ext uri="{BB962C8B-B14F-4D97-AF65-F5344CB8AC3E}">
        <p14:creationId xmlns:p14="http://schemas.microsoft.com/office/powerpoint/2010/main" val="15821871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(static optimisation)</a:t>
            </a:r>
          </a:p>
        </p:txBody>
      </p:sp>
      <p:sp>
        <p:nvSpPr>
          <p:cNvPr id="4" name="Slide Number Placeholder 3"/>
          <p:cNvSpPr>
            <a:spLocks noGrp="1"/>
          </p:cNvSpPr>
          <p:nvPr>
            <p:ph type="sldNum" sz="quarter" idx="4"/>
          </p:nvPr>
        </p:nvSpPr>
        <p:spPr/>
        <p:txBody>
          <a:bodyPr/>
          <a:lstStyle/>
          <a:p>
            <a:fld id="{C35489C1-6B33-4937-9006-E5F93C9ADEC8}" type="slidenum">
              <a:rPr lang="de-AT" smtClean="0"/>
              <a:pPr/>
              <a:t>71</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63CED55-CE1E-4544-8890-9E6BCAEE8923}"/>
              </a:ext>
            </a:extLst>
          </p:cNvPr>
          <p:cNvSpPr/>
          <p:nvPr/>
        </p:nvSpPr>
        <p:spPr>
          <a:xfrm>
            <a:off x="863066" y="3559129"/>
            <a:ext cx="8477990" cy="369332"/>
          </a:xfrm>
          <a:prstGeom prst="rect">
            <a:avLst/>
          </a:prstGeom>
        </p:spPr>
        <p:txBody>
          <a:bodyPr wrap="square">
            <a:spAutoFit/>
          </a:bodyPr>
          <a:lstStyle/>
          <a:p>
            <a:r>
              <a:rPr lang="en-GB" dirty="0"/>
              <a:t>.\ExampleData\Bone_deformities\simulations\P01\pre\</a:t>
            </a:r>
            <a:r>
              <a:rPr lang="en-GB" b="1" dirty="0"/>
              <a:t>dynamic04_l</a:t>
            </a:r>
          </a:p>
        </p:txBody>
      </p:sp>
    </p:spTree>
    <p:extLst>
      <p:ext uri="{BB962C8B-B14F-4D97-AF65-F5344CB8AC3E}">
        <p14:creationId xmlns:p14="http://schemas.microsoft.com/office/powerpoint/2010/main" val="37772628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Questions </a:t>
            </a:r>
            <a:r>
              <a:rPr lang="de-AT" sz="3200" dirty="0" err="1"/>
              <a:t>about</a:t>
            </a:r>
            <a:r>
              <a:rPr lang="de-AT" sz="3200" dirty="0"/>
              <a:t> </a:t>
            </a:r>
            <a:r>
              <a:rPr lang="de-AT" sz="3200" dirty="0" err="1"/>
              <a:t>the</a:t>
            </a:r>
            <a:r>
              <a:rPr lang="de-AT" sz="3200" dirty="0"/>
              <a:t> </a:t>
            </a:r>
            <a:r>
              <a:rPr lang="de-AT" sz="3200" dirty="0" err="1"/>
              <a:t>muscle</a:t>
            </a:r>
            <a:r>
              <a:rPr lang="de-AT" sz="3200" dirty="0"/>
              <a:t> </a:t>
            </a:r>
            <a:r>
              <a:rPr lang="de-AT" sz="3200" dirty="0" err="1"/>
              <a:t>forces</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72</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Estimation of muscle and joint contact forces</a:t>
            </a:r>
            <a:endParaRPr lang="LID4096" sz="1400" dirty="0"/>
          </a:p>
        </p:txBody>
      </p:sp>
      <p:pic>
        <p:nvPicPr>
          <p:cNvPr id="8" name="Picture 7">
            <a:extLst>
              <a:ext uri="{FF2B5EF4-FFF2-40B4-BE49-F238E27FC236}">
                <a16:creationId xmlns:a16="http://schemas.microsoft.com/office/drawing/2014/main" id="{DE13AAA1-586C-4E56-98C2-5AA04F644E1E}"/>
              </a:ext>
            </a:extLst>
          </p:cNvPr>
          <p:cNvPicPr>
            <a:picLocks noChangeAspect="1"/>
          </p:cNvPicPr>
          <p:nvPr/>
        </p:nvPicPr>
        <p:blipFill>
          <a:blip r:embed="rId2"/>
          <a:stretch>
            <a:fillRect/>
          </a:stretch>
        </p:blipFill>
        <p:spPr>
          <a:xfrm>
            <a:off x="7985363" y="1967432"/>
            <a:ext cx="3486637" cy="3943900"/>
          </a:xfrm>
          <a:prstGeom prst="rect">
            <a:avLst/>
          </a:prstGeom>
        </p:spPr>
      </p:pic>
    </p:spTree>
    <p:extLst>
      <p:ext uri="{BB962C8B-B14F-4D97-AF65-F5344CB8AC3E}">
        <p14:creationId xmlns:p14="http://schemas.microsoft.com/office/powerpoint/2010/main" val="14327274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Calculations</a:t>
            </a:r>
            <a:r>
              <a:rPr lang="de-AT" sz="3200" dirty="0"/>
              <a:t> </a:t>
            </a:r>
            <a:r>
              <a:rPr lang="de-AT" sz="3200" dirty="0" err="1"/>
              <a:t>joint</a:t>
            </a:r>
            <a:r>
              <a:rPr lang="de-AT" sz="3200" dirty="0"/>
              <a:t> </a:t>
            </a:r>
            <a:r>
              <a:rPr lang="de-AT" sz="3200" dirty="0" err="1"/>
              <a:t>contact</a:t>
            </a:r>
            <a:r>
              <a:rPr lang="de-AT" sz="3200" dirty="0"/>
              <a:t> </a:t>
            </a:r>
            <a:r>
              <a:rPr lang="de-AT" sz="3200" dirty="0" err="1"/>
              <a:t>forces</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73</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Estimation of muscle and joint contact forces</a:t>
            </a:r>
            <a:endParaRPr lang="LID4096" sz="1400" dirty="0"/>
          </a:p>
        </p:txBody>
      </p:sp>
      <p:sp>
        <p:nvSpPr>
          <p:cNvPr id="7" name="Title 1">
            <a:extLst>
              <a:ext uri="{FF2B5EF4-FFF2-40B4-BE49-F238E27FC236}">
                <a16:creationId xmlns:a16="http://schemas.microsoft.com/office/drawing/2014/main" id="{84EA3892-3EFD-4C11-8EDC-181E23E447E2}"/>
              </a:ext>
            </a:extLst>
          </p:cNvPr>
          <p:cNvSpPr txBox="1">
            <a:spLocks/>
          </p:cNvSpPr>
          <p:nvPr/>
        </p:nvSpPr>
        <p:spPr>
          <a:xfrm>
            <a:off x="288077" y="1967432"/>
            <a:ext cx="8099124" cy="1007997"/>
          </a:xfrm>
          <a:prstGeom prst="rect">
            <a:avLst/>
          </a:prstGeom>
        </p:spPr>
        <p:txBody>
          <a:bodyPr vert="horz" lIns="91440" tIns="45720" rIns="91440" bIns="45720" rtlCol="0" anchor="t" anchorCtr="0">
            <a:normAutofit fontScale="70000" lnSpcReduction="20000"/>
          </a:bodyPr>
          <a:lstStyle>
            <a:lvl1pPr algn="l" defTabSz="914400" rtl="0" eaLnBrk="1" latinLnBrk="0" hangingPunct="1">
              <a:lnSpc>
                <a:spcPct val="100000"/>
              </a:lnSpc>
              <a:spcBef>
                <a:spcPct val="0"/>
              </a:spcBef>
              <a:buNone/>
              <a:defRPr sz="2400" b="1" i="0" kern="1200">
                <a:solidFill>
                  <a:srgbClr val="E73440"/>
                </a:solidFill>
                <a:latin typeface="+mj-lt"/>
                <a:ea typeface="+mj-ea"/>
                <a:cs typeface="+mj-cs"/>
              </a:defRPr>
            </a:lvl1pPr>
          </a:lstStyle>
          <a:p>
            <a:r>
              <a:rPr lang="de-AT" sz="3200" dirty="0"/>
              <a:t>Parent </a:t>
            </a:r>
            <a:r>
              <a:rPr lang="de-AT" sz="3200" dirty="0" err="1"/>
              <a:t>or</a:t>
            </a:r>
            <a:r>
              <a:rPr lang="de-AT" sz="3200" dirty="0"/>
              <a:t> </a:t>
            </a:r>
            <a:r>
              <a:rPr lang="de-AT" sz="3200" dirty="0" err="1"/>
              <a:t>child</a:t>
            </a:r>
            <a:endParaRPr lang="de-AT" sz="3200" dirty="0"/>
          </a:p>
          <a:p>
            <a:endParaRPr lang="de-AT" sz="3200" dirty="0"/>
          </a:p>
          <a:p>
            <a:r>
              <a:rPr lang="de-AT" sz="3200" dirty="0"/>
              <a:t>Body </a:t>
            </a:r>
            <a:r>
              <a:rPr lang="de-AT" sz="3200" dirty="0" err="1"/>
              <a:t>orientations</a:t>
            </a:r>
            <a:endParaRPr lang="de-AT" sz="3200" dirty="0"/>
          </a:p>
        </p:txBody>
      </p:sp>
      <p:pic>
        <p:nvPicPr>
          <p:cNvPr id="3" name="Picture 2">
            <a:extLst>
              <a:ext uri="{FF2B5EF4-FFF2-40B4-BE49-F238E27FC236}">
                <a16:creationId xmlns:a16="http://schemas.microsoft.com/office/drawing/2014/main" id="{FB974E66-D325-44FE-9B90-02191B32B623}"/>
              </a:ext>
            </a:extLst>
          </p:cNvPr>
          <p:cNvPicPr>
            <a:picLocks noChangeAspect="1"/>
          </p:cNvPicPr>
          <p:nvPr/>
        </p:nvPicPr>
        <p:blipFill>
          <a:blip r:embed="rId2"/>
          <a:stretch>
            <a:fillRect/>
          </a:stretch>
        </p:blipFill>
        <p:spPr>
          <a:xfrm>
            <a:off x="7152849" y="2015490"/>
            <a:ext cx="4319151" cy="2827020"/>
          </a:xfrm>
          <a:prstGeom prst="rect">
            <a:avLst/>
          </a:prstGeom>
        </p:spPr>
      </p:pic>
    </p:spTree>
    <p:extLst>
      <p:ext uri="{BB962C8B-B14F-4D97-AF65-F5344CB8AC3E}">
        <p14:creationId xmlns:p14="http://schemas.microsoft.com/office/powerpoint/2010/main" val="30181418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Effects</a:t>
            </a:r>
            <a:r>
              <a:rPr lang="de-AT" sz="3200" dirty="0"/>
              <a:t> </a:t>
            </a:r>
            <a:r>
              <a:rPr lang="de-AT" sz="3200" dirty="0" err="1"/>
              <a:t>of</a:t>
            </a:r>
            <a:r>
              <a:rPr lang="de-AT" sz="3200" dirty="0"/>
              <a:t> </a:t>
            </a:r>
            <a:r>
              <a:rPr lang="de-AT" sz="3200" dirty="0" err="1"/>
              <a:t>surgery</a:t>
            </a:r>
            <a:r>
              <a:rPr lang="de-AT" sz="3200" dirty="0"/>
              <a:t> </a:t>
            </a:r>
            <a:r>
              <a:rPr lang="de-AT" sz="3200" dirty="0" err="1"/>
              <a:t>transfer</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74</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Simulate the effects of musculoskeletal alterations on muscle and joint loads</a:t>
            </a:r>
            <a:endParaRPr lang="LID4096" sz="1400" dirty="0"/>
          </a:p>
        </p:txBody>
      </p:sp>
      <p:sp>
        <p:nvSpPr>
          <p:cNvPr id="8" name="Text Placeholder 7">
            <a:extLst>
              <a:ext uri="{FF2B5EF4-FFF2-40B4-BE49-F238E27FC236}">
                <a16:creationId xmlns:a16="http://schemas.microsoft.com/office/drawing/2014/main" id="{9E808B81-1DB7-4AA0-877C-9F91888BB26F}"/>
              </a:ext>
            </a:extLst>
          </p:cNvPr>
          <p:cNvSpPr>
            <a:spLocks noGrp="1"/>
          </p:cNvSpPr>
          <p:nvPr>
            <p:ph type="body" sz="quarter" idx="10"/>
          </p:nvPr>
        </p:nvSpPr>
        <p:spPr/>
        <p:txBody>
          <a:bodyPr/>
          <a:lstStyle/>
          <a:p>
            <a:r>
              <a:rPr lang="en-GB" dirty="0"/>
              <a:t> #</a:t>
            </a:r>
          </a:p>
        </p:txBody>
      </p:sp>
    </p:spTree>
    <p:extLst>
      <p:ext uri="{BB962C8B-B14F-4D97-AF65-F5344CB8AC3E}">
        <p14:creationId xmlns:p14="http://schemas.microsoft.com/office/powerpoint/2010/main" val="32072317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Muscle and </a:t>
            </a:r>
            <a:r>
              <a:rPr lang="de-AT" sz="3200" dirty="0" err="1"/>
              <a:t>joint</a:t>
            </a:r>
            <a:r>
              <a:rPr lang="de-AT" sz="3200" dirty="0"/>
              <a:t> </a:t>
            </a:r>
            <a:r>
              <a:rPr lang="de-AT" sz="3200" dirty="0" err="1"/>
              <a:t>loading</a:t>
            </a:r>
            <a:r>
              <a:rPr lang="de-AT" sz="3200" dirty="0"/>
              <a:t> </a:t>
            </a:r>
            <a:r>
              <a:rPr lang="de-AT" sz="3200" dirty="0" err="1"/>
              <a:t>during</a:t>
            </a:r>
            <a:r>
              <a:rPr lang="de-AT" sz="3200" dirty="0"/>
              <a:t> </a:t>
            </a:r>
            <a:r>
              <a:rPr lang="de-AT" sz="3200" dirty="0" err="1"/>
              <a:t>running</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75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Simulate the effects of musculoskeletal alterations on muscle and joint loads</a:t>
            </a:r>
            <a:endParaRPr lang="LID4096" sz="1400" dirty="0"/>
          </a:p>
        </p:txBody>
      </p:sp>
      <p:sp>
        <p:nvSpPr>
          <p:cNvPr id="8" name="Text Placeholder 7">
            <a:extLst>
              <a:ext uri="{FF2B5EF4-FFF2-40B4-BE49-F238E27FC236}">
                <a16:creationId xmlns:a16="http://schemas.microsoft.com/office/drawing/2014/main" id="{9E808B81-1DB7-4AA0-877C-9F91888BB26F}"/>
              </a:ext>
            </a:extLst>
          </p:cNvPr>
          <p:cNvSpPr>
            <a:spLocks noGrp="1"/>
          </p:cNvSpPr>
          <p:nvPr>
            <p:ph type="body" sz="quarter" idx="10"/>
          </p:nvPr>
        </p:nvSpPr>
        <p:spPr/>
        <p:txBody>
          <a:bodyPr/>
          <a:lstStyle/>
          <a:p>
            <a:r>
              <a:rPr lang="en-GB" dirty="0"/>
              <a:t> #</a:t>
            </a:r>
          </a:p>
        </p:txBody>
      </p:sp>
    </p:spTree>
    <p:extLst>
      <p:ext uri="{BB962C8B-B14F-4D97-AF65-F5344CB8AC3E}">
        <p14:creationId xmlns:p14="http://schemas.microsoft.com/office/powerpoint/2010/main" val="37854920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Effects</a:t>
            </a:r>
            <a:r>
              <a:rPr lang="de-AT" sz="3200" dirty="0"/>
              <a:t> </a:t>
            </a:r>
            <a:r>
              <a:rPr lang="de-AT" sz="3200" dirty="0" err="1"/>
              <a:t>of</a:t>
            </a:r>
            <a:r>
              <a:rPr lang="de-AT" sz="3200" dirty="0"/>
              <a:t> </a:t>
            </a:r>
            <a:r>
              <a:rPr lang="de-AT" sz="3200" dirty="0" err="1"/>
              <a:t>bone</a:t>
            </a:r>
            <a:r>
              <a:rPr lang="de-AT" sz="3200" dirty="0"/>
              <a:t> </a:t>
            </a:r>
            <a:r>
              <a:rPr lang="de-AT" sz="3200" dirty="0" err="1"/>
              <a:t>geometry</a:t>
            </a:r>
            <a:r>
              <a:rPr lang="de-AT" sz="3200" dirty="0"/>
              <a:t> on </a:t>
            </a:r>
            <a:r>
              <a:rPr lang="de-AT" sz="3200" dirty="0" err="1"/>
              <a:t>joint</a:t>
            </a:r>
            <a:r>
              <a:rPr lang="de-AT" sz="3200" dirty="0"/>
              <a:t> </a:t>
            </a:r>
            <a:r>
              <a:rPr lang="de-AT" sz="3200" dirty="0" err="1"/>
              <a:t>loading</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76</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Simulate the effects of musculoskeletal alterations on muscle and joint loads</a:t>
            </a:r>
            <a:endParaRPr lang="LID4096" sz="1400" dirty="0"/>
          </a:p>
        </p:txBody>
      </p:sp>
      <p:sp>
        <p:nvSpPr>
          <p:cNvPr id="8" name="Text Placeholder 7">
            <a:extLst>
              <a:ext uri="{FF2B5EF4-FFF2-40B4-BE49-F238E27FC236}">
                <a16:creationId xmlns:a16="http://schemas.microsoft.com/office/drawing/2014/main" id="{9E808B81-1DB7-4AA0-877C-9F91888BB26F}"/>
              </a:ext>
            </a:extLst>
          </p:cNvPr>
          <p:cNvSpPr>
            <a:spLocks noGrp="1"/>
          </p:cNvSpPr>
          <p:nvPr>
            <p:ph type="body" sz="quarter" idx="10"/>
          </p:nvPr>
        </p:nvSpPr>
        <p:spPr/>
        <p:txBody>
          <a:bodyPr/>
          <a:lstStyle/>
          <a:p>
            <a:r>
              <a:rPr lang="en-GB" dirty="0"/>
              <a:t> TD01 and P01</a:t>
            </a:r>
          </a:p>
        </p:txBody>
      </p:sp>
    </p:spTree>
    <p:extLst>
      <p:ext uri="{BB962C8B-B14F-4D97-AF65-F5344CB8AC3E}">
        <p14:creationId xmlns:p14="http://schemas.microsoft.com/office/powerpoint/2010/main" val="12185425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Musculoskeletal</a:t>
            </a:r>
            <a:r>
              <a:rPr lang="de-AT" sz="3200" dirty="0"/>
              <a:t> (MSK) </a:t>
            </a:r>
            <a:r>
              <a:rPr lang="de-AT" sz="3200" dirty="0" err="1"/>
              <a:t>modeling</a:t>
            </a:r>
            <a:endParaRPr lang="de-AT" sz="3200" dirty="0"/>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en-US" dirty="0"/>
              <a:t>Data collection</a:t>
            </a:r>
            <a:endParaRPr lang="de-AT" dirty="0"/>
          </a:p>
          <a:p>
            <a:pPr marL="380990" indent="-380990">
              <a:lnSpc>
                <a:spcPct val="200000"/>
              </a:lnSpc>
            </a:pPr>
            <a:r>
              <a:rPr lang="de-AT" dirty="0"/>
              <a:t>Traditional </a:t>
            </a:r>
            <a:r>
              <a:rPr lang="de-AT" dirty="0" err="1"/>
              <a:t>gait</a:t>
            </a:r>
            <a:r>
              <a:rPr lang="de-AT" dirty="0"/>
              <a:t> </a:t>
            </a:r>
            <a:r>
              <a:rPr lang="de-AT" dirty="0" err="1"/>
              <a:t>analysis</a:t>
            </a:r>
            <a:endParaRPr lang="de-AT" dirty="0"/>
          </a:p>
          <a:p>
            <a:pPr marL="380990" indent="-380990">
              <a:lnSpc>
                <a:spcPct val="200000"/>
              </a:lnSpc>
            </a:pPr>
            <a:r>
              <a:rPr lang="de-AT" dirty="0"/>
              <a:t>Advantages </a:t>
            </a:r>
            <a:r>
              <a:rPr lang="de-AT" dirty="0" err="1"/>
              <a:t>of</a:t>
            </a:r>
            <a:r>
              <a:rPr lang="de-AT" dirty="0"/>
              <a:t> MSK </a:t>
            </a:r>
            <a:r>
              <a:rPr lang="de-AT" dirty="0" err="1"/>
              <a:t>modeling</a:t>
            </a:r>
            <a:endParaRPr lang="de-AT" dirty="0"/>
          </a:p>
          <a:p>
            <a:pPr marL="380990" indent="-380990">
              <a:lnSpc>
                <a:spcPct val="200000"/>
              </a:lnSpc>
            </a:pPr>
            <a:r>
              <a:rPr lang="de-AT" dirty="0" err="1"/>
              <a:t>What</a:t>
            </a:r>
            <a:r>
              <a:rPr lang="de-AT" dirty="0"/>
              <a:t> </a:t>
            </a:r>
            <a:r>
              <a:rPr lang="de-AT" dirty="0" err="1"/>
              <a:t>is</a:t>
            </a:r>
            <a:r>
              <a:rPr lang="de-AT" dirty="0"/>
              <a:t> a MSK </a:t>
            </a:r>
            <a:r>
              <a:rPr lang="de-AT" dirty="0" err="1"/>
              <a:t>model</a:t>
            </a:r>
            <a:r>
              <a:rPr lang="de-AT" dirty="0"/>
              <a:t>?</a:t>
            </a:r>
          </a:p>
        </p:txBody>
      </p:sp>
      <p:sp>
        <p:nvSpPr>
          <p:cNvPr id="4" name="Slide Number Placeholder 3"/>
          <p:cNvSpPr>
            <a:spLocks noGrp="1"/>
          </p:cNvSpPr>
          <p:nvPr>
            <p:ph type="sldNum" sz="quarter" idx="4"/>
          </p:nvPr>
        </p:nvSpPr>
        <p:spPr/>
        <p:txBody>
          <a:bodyPr/>
          <a:lstStyle/>
          <a:p>
            <a:fld id="{C35489C1-6B33-4937-9006-E5F93C9ADEC8}" type="slidenum">
              <a:rPr lang="de-AT" smtClean="0"/>
              <a:pPr/>
              <a:t>77</a:t>
            </a:fld>
            <a:endParaRPr lang="de-AT"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523" y="834187"/>
            <a:ext cx="4732180" cy="5093988"/>
          </a:xfrm>
          <a:prstGeom prst="rect">
            <a:avLst/>
          </a:prstGeom>
        </p:spPr>
      </p:pic>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Summary and future directions</a:t>
            </a:r>
          </a:p>
        </p:txBody>
      </p:sp>
    </p:spTree>
    <p:extLst>
      <p:ext uri="{BB962C8B-B14F-4D97-AF65-F5344CB8AC3E}">
        <p14:creationId xmlns:p14="http://schemas.microsoft.com/office/powerpoint/2010/main" val="19477131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Musculoskeletal</a:t>
            </a:r>
            <a:r>
              <a:rPr lang="de-AT" sz="3200" dirty="0"/>
              <a:t> (MSK) </a:t>
            </a:r>
            <a:r>
              <a:rPr lang="de-AT" sz="3200" dirty="0" err="1"/>
              <a:t>modeling</a:t>
            </a:r>
            <a:endParaRPr lang="de-AT" sz="3200" dirty="0"/>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en-US" dirty="0"/>
              <a:t>Data collection</a:t>
            </a:r>
            <a:endParaRPr lang="de-AT" dirty="0"/>
          </a:p>
          <a:p>
            <a:pPr marL="380990" indent="-380990">
              <a:lnSpc>
                <a:spcPct val="200000"/>
              </a:lnSpc>
            </a:pPr>
            <a:r>
              <a:rPr lang="de-AT" dirty="0"/>
              <a:t>Traditional </a:t>
            </a:r>
            <a:r>
              <a:rPr lang="de-AT" dirty="0" err="1"/>
              <a:t>gait</a:t>
            </a:r>
            <a:r>
              <a:rPr lang="de-AT" dirty="0"/>
              <a:t> </a:t>
            </a:r>
            <a:r>
              <a:rPr lang="de-AT" dirty="0" err="1"/>
              <a:t>analysis</a:t>
            </a:r>
            <a:endParaRPr lang="de-AT" dirty="0"/>
          </a:p>
          <a:p>
            <a:pPr marL="380990" indent="-380990">
              <a:lnSpc>
                <a:spcPct val="200000"/>
              </a:lnSpc>
            </a:pPr>
            <a:r>
              <a:rPr lang="de-AT" dirty="0"/>
              <a:t>Advantages </a:t>
            </a:r>
            <a:r>
              <a:rPr lang="de-AT" dirty="0" err="1"/>
              <a:t>of</a:t>
            </a:r>
            <a:r>
              <a:rPr lang="de-AT" dirty="0"/>
              <a:t> MSK </a:t>
            </a:r>
            <a:r>
              <a:rPr lang="de-AT" dirty="0" err="1"/>
              <a:t>modeling</a:t>
            </a:r>
            <a:endParaRPr lang="de-AT" dirty="0"/>
          </a:p>
          <a:p>
            <a:pPr marL="380990" indent="-380990">
              <a:lnSpc>
                <a:spcPct val="200000"/>
              </a:lnSpc>
            </a:pPr>
            <a:r>
              <a:rPr lang="de-AT" dirty="0" err="1"/>
              <a:t>What</a:t>
            </a:r>
            <a:r>
              <a:rPr lang="de-AT" dirty="0"/>
              <a:t> </a:t>
            </a:r>
            <a:r>
              <a:rPr lang="de-AT" dirty="0" err="1"/>
              <a:t>is</a:t>
            </a:r>
            <a:r>
              <a:rPr lang="de-AT" dirty="0"/>
              <a:t> a MSK </a:t>
            </a:r>
            <a:r>
              <a:rPr lang="de-AT" dirty="0" err="1"/>
              <a:t>model</a:t>
            </a:r>
            <a:r>
              <a:rPr lang="de-AT" dirty="0"/>
              <a:t>?</a:t>
            </a:r>
          </a:p>
        </p:txBody>
      </p:sp>
      <p:sp>
        <p:nvSpPr>
          <p:cNvPr id="4" name="Slide Number Placeholder 3"/>
          <p:cNvSpPr>
            <a:spLocks noGrp="1"/>
          </p:cNvSpPr>
          <p:nvPr>
            <p:ph type="sldNum" sz="quarter" idx="4"/>
          </p:nvPr>
        </p:nvSpPr>
        <p:spPr/>
        <p:txBody>
          <a:bodyPr/>
          <a:lstStyle/>
          <a:p>
            <a:fld id="{C35489C1-6B33-4937-9006-E5F93C9ADEC8}" type="slidenum">
              <a:rPr lang="de-AT" smtClean="0"/>
              <a:pPr/>
              <a:t>78</a:t>
            </a:fld>
            <a:endParaRPr lang="de-AT"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523" y="834187"/>
            <a:ext cx="4732180" cy="5093988"/>
          </a:xfrm>
          <a:prstGeom prst="rect">
            <a:avLst/>
          </a:prstGeom>
        </p:spPr>
      </p:pic>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Summary and future directions</a:t>
            </a:r>
          </a:p>
        </p:txBody>
      </p:sp>
    </p:spTree>
    <p:extLst>
      <p:ext uri="{BB962C8B-B14F-4D97-AF65-F5344CB8AC3E}">
        <p14:creationId xmlns:p14="http://schemas.microsoft.com/office/powerpoint/2010/main" val="3615684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8</a:t>
            </a:fld>
            <a:endParaRPr lang="de-AT" dirty="0"/>
          </a:p>
        </p:txBody>
      </p:sp>
      <p:pic>
        <p:nvPicPr>
          <p:cNvPr id="5122" name="Picture 2" descr="Scott L. Delp">
            <a:extLst>
              <a:ext uri="{FF2B5EF4-FFF2-40B4-BE49-F238E27FC236}">
                <a16:creationId xmlns:a16="http://schemas.microsoft.com/office/drawing/2014/main" id="{FE719278-2FFE-4C0D-85EB-957822F130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30" y="277603"/>
            <a:ext cx="1401908" cy="97207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09B9437-FE56-418F-814E-166BCD11A343}"/>
              </a:ext>
            </a:extLst>
          </p:cNvPr>
          <p:cNvPicPr>
            <a:picLocks noChangeAspect="1"/>
          </p:cNvPicPr>
          <p:nvPr/>
        </p:nvPicPr>
        <p:blipFill>
          <a:blip r:embed="rId3"/>
          <a:stretch>
            <a:fillRect/>
          </a:stretch>
        </p:blipFill>
        <p:spPr>
          <a:xfrm>
            <a:off x="316230" y="1606442"/>
            <a:ext cx="6096000" cy="1822558"/>
          </a:xfrm>
          <a:prstGeom prst="rect">
            <a:avLst/>
          </a:prstGeom>
        </p:spPr>
      </p:pic>
      <p:pic>
        <p:nvPicPr>
          <p:cNvPr id="6" name="Picture 5">
            <a:extLst>
              <a:ext uri="{FF2B5EF4-FFF2-40B4-BE49-F238E27FC236}">
                <a16:creationId xmlns:a16="http://schemas.microsoft.com/office/drawing/2014/main" id="{D0F6FDB9-277F-4D32-9C1A-5F5399AD2EDC}"/>
              </a:ext>
            </a:extLst>
          </p:cNvPr>
          <p:cNvPicPr>
            <a:picLocks noChangeAspect="1"/>
          </p:cNvPicPr>
          <p:nvPr/>
        </p:nvPicPr>
        <p:blipFill>
          <a:blip r:embed="rId4"/>
          <a:stretch>
            <a:fillRect/>
          </a:stretch>
        </p:blipFill>
        <p:spPr>
          <a:xfrm>
            <a:off x="316230" y="3505826"/>
            <a:ext cx="6785610" cy="1736637"/>
          </a:xfrm>
          <a:prstGeom prst="rect">
            <a:avLst/>
          </a:prstGeom>
        </p:spPr>
      </p:pic>
      <p:pic>
        <p:nvPicPr>
          <p:cNvPr id="9" name="Picture 2" descr="OpenSim - Join the Community">
            <a:extLst>
              <a:ext uri="{FF2B5EF4-FFF2-40B4-BE49-F238E27FC236}">
                <a16:creationId xmlns:a16="http://schemas.microsoft.com/office/drawing/2014/main" id="{36264A3B-AD06-407B-B39C-86FFB13F10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5799" y="283745"/>
            <a:ext cx="1162222" cy="9659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F3A26A6-D7EA-4134-A583-ABDFB3104656}"/>
              </a:ext>
            </a:extLst>
          </p:cNvPr>
          <p:cNvPicPr>
            <a:picLocks noChangeAspect="1"/>
          </p:cNvPicPr>
          <p:nvPr/>
        </p:nvPicPr>
        <p:blipFill>
          <a:blip r:embed="rId6"/>
          <a:stretch>
            <a:fillRect/>
          </a:stretch>
        </p:blipFill>
        <p:spPr>
          <a:xfrm>
            <a:off x="6803288" y="1346008"/>
            <a:ext cx="5312512" cy="3599371"/>
          </a:xfrm>
          <a:prstGeom prst="rect">
            <a:avLst/>
          </a:prstGeom>
        </p:spPr>
      </p:pic>
    </p:spTree>
    <p:extLst>
      <p:ext uri="{BB962C8B-B14F-4D97-AF65-F5344CB8AC3E}">
        <p14:creationId xmlns:p14="http://schemas.microsoft.com/office/powerpoint/2010/main" val="4290073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9</a:t>
            </a:fld>
            <a:endParaRPr lang="de-AT" dirty="0"/>
          </a:p>
        </p:txBody>
      </p:sp>
      <p:pic>
        <p:nvPicPr>
          <p:cNvPr id="5122" name="Picture 2" descr="Scott L. Delp">
            <a:extLst>
              <a:ext uri="{FF2B5EF4-FFF2-40B4-BE49-F238E27FC236}">
                <a16:creationId xmlns:a16="http://schemas.microsoft.com/office/drawing/2014/main" id="{FE719278-2FFE-4C0D-85EB-957822F130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30" y="277603"/>
            <a:ext cx="1401908" cy="97207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F717160F-11A7-4259-887D-BEA38CFA95FA}"/>
              </a:ext>
            </a:extLst>
          </p:cNvPr>
          <p:cNvPicPr>
            <a:picLocks noChangeAspect="1"/>
          </p:cNvPicPr>
          <p:nvPr/>
        </p:nvPicPr>
        <p:blipFill>
          <a:blip r:embed="rId3"/>
          <a:stretch>
            <a:fillRect/>
          </a:stretch>
        </p:blipFill>
        <p:spPr>
          <a:xfrm>
            <a:off x="1017184" y="1795436"/>
            <a:ext cx="10223659" cy="4926041"/>
          </a:xfrm>
          <a:prstGeom prst="rect">
            <a:avLst/>
          </a:prstGeom>
        </p:spPr>
      </p:pic>
      <p:pic>
        <p:nvPicPr>
          <p:cNvPr id="7170" name="Picture 2" descr="OpenSim - Join the Community">
            <a:extLst>
              <a:ext uri="{FF2B5EF4-FFF2-40B4-BE49-F238E27FC236}">
                <a16:creationId xmlns:a16="http://schemas.microsoft.com/office/drawing/2014/main" id="{EB846E24-5902-4AB4-B9AD-EF3A540BB2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5799" y="283745"/>
            <a:ext cx="1162222" cy="965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78608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0.6|25.4"/>
</p:tagLst>
</file>

<file path=ppt/tags/tag2.xml><?xml version="1.0" encoding="utf-8"?>
<p:tagLst xmlns:a="http://schemas.openxmlformats.org/drawingml/2006/main" xmlns:r="http://schemas.openxmlformats.org/officeDocument/2006/relationships" xmlns:p="http://schemas.openxmlformats.org/presentationml/2006/main">
  <p:tag name="TIMING" val="|18.9|5.7|29.1"/>
</p:tagLst>
</file>

<file path=ppt/tags/tag3.xml><?xml version="1.0" encoding="utf-8"?>
<p:tagLst xmlns:a="http://schemas.openxmlformats.org/drawingml/2006/main" xmlns:r="http://schemas.openxmlformats.org/officeDocument/2006/relationships" xmlns:p="http://schemas.openxmlformats.org/presentationml/2006/main">
  <p:tag name="TIMING" val="|20.2"/>
</p:tagLst>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1797</TotalTime>
  <Words>1963</Words>
  <Application>Microsoft Office PowerPoint</Application>
  <PresentationFormat>Widescreen</PresentationFormat>
  <Paragraphs>381</Paragraphs>
  <Slides>78</Slides>
  <Notes>12</Notes>
  <HiddenSlides>0</HiddenSlides>
  <MMClips>6</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78</vt:i4>
      </vt:variant>
    </vt:vector>
  </HeadingPairs>
  <TitlesOfParts>
    <vt:vector size="86" baseType="lpstr">
      <vt:lpstr>ＭＳ Ｐゴシック</vt:lpstr>
      <vt:lpstr>Arial</vt:lpstr>
      <vt:lpstr>Calibri</vt:lpstr>
      <vt:lpstr>Calibri Light</vt:lpstr>
      <vt:lpstr>Symbol</vt:lpstr>
      <vt:lpstr>Times New Roman</vt:lpstr>
      <vt:lpstr>Verdana</vt:lpstr>
      <vt:lpstr>Office Theme</vt:lpstr>
      <vt:lpstr>Blended intensive programe – Introduction to OpenSim</vt:lpstr>
      <vt:lpstr>PowerPoint Presentation</vt:lpstr>
      <vt:lpstr>Hans</vt:lpstr>
      <vt:lpstr>Bas</vt:lpstr>
      <vt:lpstr>PowerPoint Presentation</vt:lpstr>
      <vt:lpstr>PowerPoint Presentation</vt:lpstr>
      <vt:lpstr>Main problems with in-vivo measurements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Musculoskeletal (MSK) modeling</vt:lpstr>
      <vt:lpstr>Inverse vs forward simulations</vt:lpstr>
      <vt:lpstr>Inverse approach</vt:lpstr>
      <vt:lpstr>Musculoskeletal (MSK) modeling</vt:lpstr>
      <vt:lpstr>Musculoskeletal (MSK) modeling</vt:lpstr>
      <vt:lpstr>What is a model?</vt:lpstr>
      <vt:lpstr>Check the cheat sheet?</vt:lpstr>
      <vt:lpstr>OpenSim dependencies</vt:lpstr>
      <vt:lpstr>File types</vt:lpstr>
      <vt:lpstr>Time to practice (demo opensim quick to check how fast they learn)</vt:lpstr>
      <vt:lpstr>Questions (10-25)</vt:lpstr>
      <vt:lpstr>Run your first simulation</vt:lpstr>
      <vt:lpstr>Running models is simulations easy, but …</vt:lpstr>
      <vt:lpstr>What were the first models </vt:lpstr>
      <vt:lpstr>Why do we do it?</vt:lpstr>
      <vt:lpstr>How do we do it? How we they developed?</vt:lpstr>
      <vt:lpstr>Run your second simulation</vt:lpstr>
      <vt:lpstr>Run your second simulation (20-30)</vt:lpstr>
      <vt:lpstr>Break </vt:lpstr>
      <vt:lpstr>Plotting results</vt:lpstr>
      <vt:lpstr>GUI vs CMD  </vt:lpstr>
      <vt:lpstr>How are muscles modelled </vt:lpstr>
      <vt:lpstr>Forces / muscle mechanics </vt:lpstr>
      <vt:lpstr>Change muscle parameters (20-30)</vt:lpstr>
      <vt:lpstr>Run the soccer simulation </vt:lpstr>
      <vt:lpstr>Questions (30-45 min)</vt:lpstr>
      <vt:lpstr>Musculoskeletal (MSK) modeling</vt:lpstr>
      <vt:lpstr>Time to practice (scale mode with wrong settings)</vt:lpstr>
      <vt:lpstr>Scaling problems</vt:lpstr>
      <vt:lpstr>Why scaling?</vt:lpstr>
      <vt:lpstr>Why scaling?</vt:lpstr>
      <vt:lpstr>Scaling</vt:lpstr>
      <vt:lpstr>Definition of scale factors</vt:lpstr>
      <vt:lpstr>PowerPoint Presentation</vt:lpstr>
      <vt:lpstr>PowerPoint Presentation</vt:lpstr>
      <vt:lpstr>PowerPoint Presentation</vt:lpstr>
      <vt:lpstr>Direct Kinematics (DK)</vt:lpstr>
      <vt:lpstr>PowerPoint Presentation</vt:lpstr>
      <vt:lpstr>PowerPoint Presentation</vt:lpstr>
      <vt:lpstr>PowerPoint Presentation</vt:lpstr>
      <vt:lpstr>PowerPoint Presentation</vt:lpstr>
      <vt:lpstr>MSK modeling</vt:lpstr>
      <vt:lpstr>PowerPoint Presentation</vt:lpstr>
      <vt:lpstr>PowerPoint Presentation</vt:lpstr>
      <vt:lpstr>PowerPoint Presentation</vt:lpstr>
      <vt:lpstr>Time to practice (IK with wrong weights)</vt:lpstr>
      <vt:lpstr>Time to practice (IK with wrong weights )</vt:lpstr>
      <vt:lpstr>Torque (τ)/Moment (M)</vt:lpstr>
      <vt:lpstr>Torque (τ)/Moment (M)</vt:lpstr>
      <vt:lpstr>Time to practice (prepare the GRF files)</vt:lpstr>
      <vt:lpstr>Questions</vt:lpstr>
      <vt:lpstr>Muscle forces in openSim</vt:lpstr>
      <vt:lpstr>Muscle moment arms</vt:lpstr>
      <vt:lpstr>Muscle moment arms</vt:lpstr>
      <vt:lpstr>Theroy muscle and static opt</vt:lpstr>
      <vt:lpstr>Time to practice (static optimisation)</vt:lpstr>
      <vt:lpstr>Questions about the muscle forces</vt:lpstr>
      <vt:lpstr>Calculations joint contact forces</vt:lpstr>
      <vt:lpstr>Effects of surgery transfer</vt:lpstr>
      <vt:lpstr>Muscle and joint loading during running</vt:lpstr>
      <vt:lpstr>Effects of bone geometry on joint loading</vt:lpstr>
      <vt:lpstr>Musculoskeletal (MSK) modeling</vt:lpstr>
      <vt:lpstr>Musculoskeletal (MSK) modeling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Basílio Gonçalves</dc:creator>
  <cp:lastModifiedBy>Basílio Gonçalves</cp:lastModifiedBy>
  <cp:revision>47</cp:revision>
  <dcterms:created xsi:type="dcterms:W3CDTF">2023-10-03T13:58:14Z</dcterms:created>
  <dcterms:modified xsi:type="dcterms:W3CDTF">2023-10-08T22:12:15Z</dcterms:modified>
</cp:coreProperties>
</file>